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258" r:id="rId4"/>
    <p:sldId id="310" r:id="rId5"/>
    <p:sldId id="259" r:id="rId6"/>
    <p:sldId id="267" r:id="rId7"/>
    <p:sldId id="260" r:id="rId8"/>
    <p:sldId id="268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311" r:id="rId18"/>
    <p:sldId id="278" r:id="rId19"/>
    <p:sldId id="312" r:id="rId20"/>
    <p:sldId id="315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317" r:id="rId29"/>
    <p:sldId id="314" r:id="rId30"/>
    <p:sldId id="316" r:id="rId31"/>
    <p:sldId id="286" r:id="rId32"/>
    <p:sldId id="287" r:id="rId33"/>
    <p:sldId id="288" r:id="rId34"/>
    <p:sldId id="289" r:id="rId35"/>
    <p:sldId id="290" r:id="rId36"/>
    <p:sldId id="291" r:id="rId37"/>
    <p:sldId id="318" r:id="rId38"/>
    <p:sldId id="263" r:id="rId39"/>
    <p:sldId id="308" r:id="rId40"/>
    <p:sldId id="307" r:id="rId41"/>
    <p:sldId id="309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13" r:id="rId50"/>
    <p:sldId id="300" r:id="rId51"/>
    <p:sldId id="301" r:id="rId52"/>
    <p:sldId id="302" r:id="rId53"/>
    <p:sldId id="303" r:id="rId54"/>
    <p:sldId id="319" r:id="rId55"/>
    <p:sldId id="304" r:id="rId56"/>
    <p:sldId id="305" r:id="rId57"/>
    <p:sldId id="306" r:id="rId58"/>
  </p:sldIdLst>
  <p:sldSz cx="18288000" cy="10287000"/>
  <p:notesSz cx="6858000" cy="9144000"/>
  <p:embeddedFontLst>
    <p:embeddedFont>
      <p:font typeface="Abadi" panose="020B0604020104020204" pitchFamily="34" charset="77"/>
      <p:regular r:id="rId60"/>
      <p:bold r:id="rId61"/>
      <p:italic r:id="rId62"/>
      <p:boldItalic r:id="rId63"/>
    </p:embeddedFont>
    <p:embeddedFont>
      <p:font typeface="ADLaM Display" panose="02010000000000000000" pitchFamily="2" charset="77"/>
      <p:regular r:id="rId64"/>
    </p:embeddedFont>
    <p:embeddedFont>
      <p:font typeface="Didact Gothic" pitchFamily="2" charset="0"/>
      <p:regular r:id="rId65"/>
    </p:embeddedFont>
    <p:embeddedFont>
      <p:font typeface="Josefin Sans" pitchFamily="2" charset="77"/>
      <p:regular r:id="rId66"/>
      <p:bold r:id="rId67"/>
    </p:embeddedFont>
    <p:embeddedFont>
      <p:font typeface="Waffle Soft" panose="02000503000000020004" pitchFamily="2" charset="77"/>
      <p:regular r:id="rId68"/>
      <p:bold r:id="rId6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B2E4"/>
    <a:srgbClr val="F7F3DA"/>
    <a:srgbClr val="F6F3D9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918D62-B424-5345-8DA0-CAC52E24C1AF}" v="1861" dt="2026-03-05T16:43:18.6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51"/>
    <p:restoredTop sz="94610"/>
  </p:normalViewPr>
  <p:slideViewPr>
    <p:cSldViewPr snapToGrid="0">
      <p:cViewPr varScale="1">
        <p:scale>
          <a:sx n="77" d="100"/>
          <a:sy n="77" d="100"/>
        </p:scale>
        <p:origin x="416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7.fntdata"/><Relationship Id="rId74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font" Target="fonts/font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C7E797-E35B-3747-8014-6E0EF689A6CB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4D3D163-7E29-3E4E-8666-BF2B2FD86089}" type="pres">
      <dgm:prSet presAssocID="{D2C7E797-E35B-3747-8014-6E0EF689A6CB}" presName="Name0" presStyleCnt="0">
        <dgm:presLayoutVars>
          <dgm:dir/>
          <dgm:resizeHandles val="exact"/>
        </dgm:presLayoutVars>
      </dgm:prSet>
      <dgm:spPr/>
    </dgm:pt>
  </dgm:ptLst>
  <dgm:cxnLst>
    <dgm:cxn modelId="{C0B5B4EB-E3EE-974C-A2EC-D7D531360294}" type="presOf" srcId="{D2C7E797-E35B-3747-8014-6E0EF689A6CB}" destId="{C4D3D163-7E29-3E4E-8666-BF2B2FD86089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C7E797-E35B-3747-8014-6E0EF689A6CB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4D3D163-7E29-3E4E-8666-BF2B2FD86089}" type="pres">
      <dgm:prSet presAssocID="{D2C7E797-E35B-3747-8014-6E0EF689A6CB}" presName="Name0" presStyleCnt="0">
        <dgm:presLayoutVars>
          <dgm:dir/>
          <dgm:resizeHandles val="exact"/>
        </dgm:presLayoutVars>
      </dgm:prSet>
      <dgm:spPr/>
    </dgm:pt>
  </dgm:ptLst>
  <dgm:cxnLst>
    <dgm:cxn modelId="{C0B5B4EB-E3EE-974C-A2EC-D7D531360294}" type="presOf" srcId="{D2C7E797-E35B-3747-8014-6E0EF689A6CB}" destId="{C4D3D163-7E29-3E4E-8666-BF2B2FD86089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C7E797-E35B-3747-8014-6E0EF689A6CB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4D3D163-7E29-3E4E-8666-BF2B2FD86089}" type="pres">
      <dgm:prSet presAssocID="{D2C7E797-E35B-3747-8014-6E0EF689A6CB}" presName="Name0" presStyleCnt="0">
        <dgm:presLayoutVars>
          <dgm:dir/>
          <dgm:resizeHandles val="exact"/>
        </dgm:presLayoutVars>
      </dgm:prSet>
      <dgm:spPr/>
    </dgm:pt>
  </dgm:ptLst>
  <dgm:cxnLst>
    <dgm:cxn modelId="{C0B5B4EB-E3EE-974C-A2EC-D7D531360294}" type="presOf" srcId="{D2C7E797-E35B-3747-8014-6E0EF689A6CB}" destId="{C4D3D163-7E29-3E4E-8666-BF2B2FD86089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9C4C68-58EF-0941-8925-643D1B050992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2EBA8-DA50-6F41-B7F3-C48DEFCE0C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6035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2EBA8-DA50-6F41-B7F3-C48DEFCE0C3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4812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4F184-ADF1-63D5-2E90-0D0A79E29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142FA71-D97B-8F5F-769C-63B81DAAA1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014C2A7-2A90-D618-81F8-3F6740D706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F3CF3D9-2655-8A2F-5874-96E82FBBB2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2EBA8-DA50-6F41-B7F3-C48DEFCE0C3B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4706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55E7D-8636-4F66-D588-4E091816B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FCA5537-3C7A-4452-F041-399E3DB879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6E135AC-8ED0-BAA0-6FC4-01FD0BA18B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5BF5B8-25A3-2C7B-036C-44D7537115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2EBA8-DA50-6F41-B7F3-C48DEFCE0C3B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0883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823CF-839F-E483-70FB-77FE32039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4F082FB-50D4-26C8-78E6-DA8D4A8365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7B94E84-BAE5-8652-BAE7-C21DC0F21D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44807A-17FE-779F-D7AB-4BEC6F4DB6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2EBA8-DA50-6F41-B7F3-C48DEFCE0C3B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42518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CF120-869A-3DB3-6752-9845DDC67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0CDE5B6-AA63-7943-72ED-7EC9DE1ADE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D636B08-7599-7DF6-DF7A-A28F50A165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C81083-66C3-9DE8-8434-80633B62A6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2EBA8-DA50-6F41-B7F3-C48DEFCE0C3B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5817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6B2EB-E0FE-5F61-6D55-A0C9746DF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91F05AF-34A2-9008-3FE9-BDF124ACE5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C1ECE5E-ECE9-8E83-94F2-4900BF2C10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F234BD3-71A4-8C50-E213-B18533022B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2EBA8-DA50-6F41-B7F3-C48DEFCE0C3B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84303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E8BE5-FBC7-AFF3-8AED-E590BC50B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1214856-F43C-C174-9738-F5CD7E82E1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008D1B1-60D5-8E48-D238-F402CD6BA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91A5E58-7F0E-E11C-8309-031505C9D8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2EBA8-DA50-6F41-B7F3-C48DEFCE0C3B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12681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22F37-8686-214E-0869-343714A0B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10151D2-07F4-C448-D899-A792072591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C4BC809-931F-1DAE-B9B8-B8F094A01B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C2A1D3F-5D8A-1B3E-6BE6-F7FE4862B5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2EBA8-DA50-6F41-B7F3-C48DEFCE0C3B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30006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75987-4789-E580-C5D9-8827A98DB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1B961-B356-23D5-333F-8372755E86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5C7C08C-5238-080E-925F-5262D3C2C3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6B52F1-0640-E4D2-784C-A2D4D41762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2EBA8-DA50-6F41-B7F3-C48DEFCE0C3B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82216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C4593-51F8-1AAA-6F6E-6698C0CFA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635AC7E-4661-16EA-37C1-CF77DD382B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A04D6F9-29B6-52DD-2320-A629DA7F3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58FC1E0-9D56-2B34-8C28-BB33D8EC7B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2EBA8-DA50-6F41-B7F3-C48DEFCE0C3B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72347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63CFF-E3A8-FE69-54D2-D60AF4EE2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84EDAD2-4195-1962-3584-D565185990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9EA83D0-305B-FFEE-8E92-CFDB89582D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CCFF5F6-4A22-E840-9922-5B56439FA7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2EBA8-DA50-6F41-B7F3-C48DEFCE0C3B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6444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2EBA8-DA50-6F41-B7F3-C48DEFCE0C3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60027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A9848-6911-D904-B87F-45C112494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3DEFFB0-E34B-69B0-EE65-3C091734A6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5B772A6-A55F-FFC4-FC76-120AF0DBE2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4E4A339-57F6-9CB0-AE5F-ABFAA94F4C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2EBA8-DA50-6F41-B7F3-C48DEFCE0C3B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302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7AF3B-A68B-8F20-3A46-00AA32B86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105821D-A55E-D427-F727-EA1C01BD9A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1FBB4A2-0228-24E8-014F-325F4D6BBE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64FCD7-B303-6CBC-9DFE-27197B5CEA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2EBA8-DA50-6F41-B7F3-C48DEFCE0C3B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14529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0251D-3775-D0E9-6FFA-581B3D730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7B0EC05-B17A-2EBB-9B39-B674321DF3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0DE6FD2-5A1C-673D-9019-01FC9952D0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3A377D2-2014-0AD1-C09F-CC0CF9059D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2EBA8-DA50-6F41-B7F3-C48DEFCE0C3B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14959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AA419-9989-BA5E-0A9B-8430CB055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FE3463D-D55A-7FDD-5D12-E61E6BBCF4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219C347-7FEB-240F-B8AB-3AF9F8ED53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68605A2-E039-D9C2-D0DF-E5B532FA5F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2EBA8-DA50-6F41-B7F3-C48DEFCE0C3B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98052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FE255-498E-2821-B1A1-8E74DD852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84F8763-0E39-8F6D-C862-A121202A4C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13A6536-B5B5-CC23-4F1F-6953497341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524BF6-BCC5-E44E-3B44-CD2743BB2A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2EBA8-DA50-6F41-B7F3-C48DEFCE0C3B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27588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8A1F3-27AC-F950-69C3-BE84E0DAE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836CE65-59BD-AA51-49BE-B0653FDA24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A3EAA99-3425-843E-4C74-0869C5807D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A45962-A82C-76FA-7032-760988FA0A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2EBA8-DA50-6F41-B7F3-C48DEFCE0C3B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93000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69197-053C-C715-8376-E32FDC70C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06B56E5-C572-8C43-DC40-4D257DC07E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7DE0D40-95EA-AD06-6A61-85D08A8AC8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1256E17-1466-76B1-F06E-C07F158368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2EBA8-DA50-6F41-B7F3-C48DEFCE0C3B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18530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E092E-A93A-D760-5AAE-B6D2354E7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061D0D2-E9B7-9426-A33B-5FECD67CDD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468DD39-B1BE-BD25-EA30-9F32E89215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505737-4859-EE47-8651-E1DBC0D54E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2EBA8-DA50-6F41-B7F3-C48DEFCE0C3B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09094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5BEBD-81A0-C5DD-3F9E-EE681D4DE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3959648-708A-393A-AE4F-E2D4B0C04D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4B616ED-29E9-DACB-BE1C-D8823E5D87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8A1B179-F164-AD8A-3CE5-A59B4704C1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2EBA8-DA50-6F41-B7F3-C48DEFCE0C3B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26740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g3cd407332f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7" name="Google Shape;1077;g3cd407332fe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g3cd407332fe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BE"/>
              <a:t>54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61D25-5472-2F23-1AB0-9FBD503D5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2440DB3-EA14-2526-8A15-92003D8946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5F7BBC4-970F-87CC-BC2C-01F061026B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9C6AD49-A0E5-860E-AA76-3B258C4685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2EBA8-DA50-6F41-B7F3-C48DEFCE0C3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71376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73227-BE79-8B0A-14F3-42A191B0B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68E39F2-AB8E-388E-12E1-DBE43F6E7A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C72088C-98EE-C86B-4289-0B0401CA2E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2CEFB66-6A69-85E8-CD87-BBB8F0F084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2EBA8-DA50-6F41-B7F3-C48DEFCE0C3B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6756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79481-39B5-89E3-FC06-3D1D99A6D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939F040-C93A-8BE5-0EF9-E2F6F348B8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0CE7F95-F6CC-0578-634D-5CAF40A442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48F5B9-A096-538F-162F-1DBE9677A0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2EBA8-DA50-6F41-B7F3-C48DEFCE0C3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8303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7AEAF-BAEE-153F-3121-8D066FA43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689C126-1D6D-2DAE-7A3A-95A2B23C8C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386BB9D-ED12-BE6F-DFCF-0B4F380080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FCAC2A9-A798-47CB-AA16-BFAD73973E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2EBA8-DA50-6F41-B7F3-C48DEFCE0C3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5463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BA957-522D-75B6-C2B7-E0F78F8E3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404B793-A0EC-2F67-528C-BEBFFF1889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84DF0CD-4036-8513-4267-4311F116E0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C27BAE3-BB55-3A5D-8834-FFF02B7F71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2EBA8-DA50-6F41-B7F3-C48DEFCE0C3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7163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A9AD7-99EA-F6A1-1471-EA2705018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14B1EBC-408A-8E49-D030-C26F599B2E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0134AD9-44F6-5BA7-4B94-937851E675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CD8E4E4-67EB-AE65-7412-8740A6DEB7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2EBA8-DA50-6F41-B7F3-C48DEFCE0C3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2858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CD76E-B294-1198-683F-B50981602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B07BEEC-2531-B076-B830-CFA2941258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46FB675-0DC0-BB26-4C3C-FBEC1C58E6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DCAFFC-428B-4980-4074-B7C6640077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2EBA8-DA50-6F41-B7F3-C48DEFCE0C3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2534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2EBA8-DA50-6F41-B7F3-C48DEFCE0C3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9311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diagramLayout" Target="../diagrams/layou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diagramData" Target="../diagrams/data2.xml"/><Relationship Id="rId5" Type="http://schemas.openxmlformats.org/officeDocument/2006/relationships/image" Target="../media/image5.png"/><Relationship Id="rId15" Type="http://schemas.microsoft.com/office/2007/relationships/diagramDrawing" Target="../diagrams/drawing2.xml"/><Relationship Id="rId10" Type="http://schemas.openxmlformats.org/officeDocument/2006/relationships/image" Target="../media/image12.svg"/><Relationship Id="rId4" Type="http://schemas.openxmlformats.org/officeDocument/2006/relationships/image" Target="../media/image4.svg"/><Relationship Id="rId9" Type="http://schemas.openxmlformats.org/officeDocument/2006/relationships/image" Target="../media/image11.png"/><Relationship Id="rId14" Type="http://schemas.openxmlformats.org/officeDocument/2006/relationships/diagramColors" Target="../diagrams/colors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diagramQuickStyle" Target="../diagrams/quickStyle3.xml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diagramLayout" Target="../diagrams/layou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diagramData" Target="../diagrams/data3.xml"/><Relationship Id="rId5" Type="http://schemas.openxmlformats.org/officeDocument/2006/relationships/image" Target="../media/image5.png"/><Relationship Id="rId15" Type="http://schemas.microsoft.com/office/2007/relationships/diagramDrawing" Target="../diagrams/drawing3.xml"/><Relationship Id="rId10" Type="http://schemas.openxmlformats.org/officeDocument/2006/relationships/image" Target="../media/image12.svg"/><Relationship Id="rId4" Type="http://schemas.openxmlformats.org/officeDocument/2006/relationships/image" Target="../media/image4.svg"/><Relationship Id="rId9" Type="http://schemas.openxmlformats.org/officeDocument/2006/relationships/image" Target="../media/image11.png"/><Relationship Id="rId14" Type="http://schemas.openxmlformats.org/officeDocument/2006/relationships/diagramColors" Target="../diagrams/colors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34.png"/><Relationship Id="rId5" Type="http://schemas.openxmlformats.org/officeDocument/2006/relationships/image" Target="../media/image5.png"/><Relationship Id="rId10" Type="http://schemas.openxmlformats.org/officeDocument/2006/relationships/image" Target="../media/image12.svg"/><Relationship Id="rId4" Type="http://schemas.openxmlformats.org/officeDocument/2006/relationships/image" Target="../media/image4.sv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35.png"/><Relationship Id="rId5" Type="http://schemas.openxmlformats.org/officeDocument/2006/relationships/image" Target="../media/image5.png"/><Relationship Id="rId10" Type="http://schemas.openxmlformats.org/officeDocument/2006/relationships/image" Target="../media/image12.svg"/><Relationship Id="rId4" Type="http://schemas.openxmlformats.org/officeDocument/2006/relationships/image" Target="../media/image4.sv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3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svg"/><Relationship Id="rId19" Type="http://schemas.openxmlformats.org/officeDocument/2006/relationships/image" Target="../media/image21.png"/><Relationship Id="rId4" Type="http://schemas.openxmlformats.org/officeDocument/2006/relationships/image" Target="../media/image4.sv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33.png"/><Relationship Id="rId5" Type="http://schemas.openxmlformats.org/officeDocument/2006/relationships/image" Target="../media/image5.png"/><Relationship Id="rId10" Type="http://schemas.openxmlformats.org/officeDocument/2006/relationships/image" Target="../media/image37.jpeg"/><Relationship Id="rId4" Type="http://schemas.openxmlformats.org/officeDocument/2006/relationships/image" Target="../media/image4.svg"/><Relationship Id="rId9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9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0.jpeg"/><Relationship Id="rId4" Type="http://schemas.openxmlformats.org/officeDocument/2006/relationships/image" Target="../media/image4.svg"/><Relationship Id="rId9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9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9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4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5.png"/><Relationship Id="rId4" Type="http://schemas.openxmlformats.org/officeDocument/2006/relationships/image" Target="../media/image45.svg"/><Relationship Id="rId9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svg"/><Relationship Id="rId7" Type="http://schemas.openxmlformats.org/officeDocument/2006/relationships/image" Target="../media/image9.png"/><Relationship Id="rId12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2.png"/><Relationship Id="rId5" Type="http://schemas.openxmlformats.org/officeDocument/2006/relationships/image" Target="../media/image5.png"/><Relationship Id="rId10" Type="http://schemas.openxmlformats.org/officeDocument/2006/relationships/image" Target="../media/image51.svg"/><Relationship Id="rId4" Type="http://schemas.openxmlformats.org/officeDocument/2006/relationships/image" Target="../media/image48.svg"/><Relationship Id="rId9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5.png"/><Relationship Id="rId4" Type="http://schemas.openxmlformats.org/officeDocument/2006/relationships/image" Target="../media/image45.svg"/><Relationship Id="rId9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4.svg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26.png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8.svg"/><Relationship Id="rId7" Type="http://schemas.openxmlformats.org/officeDocument/2006/relationships/image" Target="../media/image5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9.svg"/><Relationship Id="rId10" Type="http://schemas.openxmlformats.org/officeDocument/2006/relationships/image" Target="../media/image55.png"/><Relationship Id="rId4" Type="http://schemas.openxmlformats.org/officeDocument/2006/relationships/image" Target="../media/image5.png"/><Relationship Id="rId9" Type="http://schemas.openxmlformats.org/officeDocument/2006/relationships/image" Target="../media/image51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8.svg"/><Relationship Id="rId7" Type="http://schemas.openxmlformats.org/officeDocument/2006/relationships/image" Target="../media/image5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9.svg"/><Relationship Id="rId10" Type="http://schemas.openxmlformats.org/officeDocument/2006/relationships/image" Target="../media/image56.png"/><Relationship Id="rId4" Type="http://schemas.openxmlformats.org/officeDocument/2006/relationships/image" Target="../media/image5.png"/><Relationship Id="rId9" Type="http://schemas.openxmlformats.org/officeDocument/2006/relationships/image" Target="../media/image51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58.png"/><Relationship Id="rId4" Type="http://schemas.openxmlformats.org/officeDocument/2006/relationships/image" Target="../media/image4.svg"/><Relationship Id="rId9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60.jpeg"/><Relationship Id="rId5" Type="http://schemas.openxmlformats.org/officeDocument/2006/relationships/image" Target="../media/image5.png"/><Relationship Id="rId10" Type="http://schemas.openxmlformats.org/officeDocument/2006/relationships/image" Target="../media/image33.png"/><Relationship Id="rId4" Type="http://schemas.openxmlformats.org/officeDocument/2006/relationships/image" Target="../media/image4.svg"/><Relationship Id="rId9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8.png"/><Relationship Id="rId5" Type="http://schemas.openxmlformats.org/officeDocument/2006/relationships/image" Target="../media/image5.png"/><Relationship Id="rId10" Type="http://schemas.openxmlformats.org/officeDocument/2006/relationships/image" Target="../media/image12.svg"/><Relationship Id="rId4" Type="http://schemas.openxmlformats.org/officeDocument/2006/relationships/image" Target="../media/image4.svg"/><Relationship Id="rId9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64.jpeg"/><Relationship Id="rId5" Type="http://schemas.openxmlformats.org/officeDocument/2006/relationships/image" Target="../media/image5.png"/><Relationship Id="rId10" Type="http://schemas.openxmlformats.org/officeDocument/2006/relationships/image" Target="../media/image63.jpeg"/><Relationship Id="rId4" Type="http://schemas.openxmlformats.org/officeDocument/2006/relationships/image" Target="../media/image4.svg"/><Relationship Id="rId9" Type="http://schemas.openxmlformats.org/officeDocument/2006/relationships/image" Target="../media/image62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" Type="http://schemas.openxmlformats.org/officeDocument/2006/relationships/image" Target="../media/image2.svg"/><Relationship Id="rId21" Type="http://schemas.openxmlformats.org/officeDocument/2006/relationships/image" Target="../media/image77.png"/><Relationship Id="rId7" Type="http://schemas.openxmlformats.org/officeDocument/2006/relationships/image" Target="../media/image6.sv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image" Target="../media/image1.png"/><Relationship Id="rId16" Type="http://schemas.openxmlformats.org/officeDocument/2006/relationships/image" Target="../media/image72.jpe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67.png"/><Relationship Id="rId5" Type="http://schemas.openxmlformats.org/officeDocument/2006/relationships/image" Target="../media/image4.svg"/><Relationship Id="rId15" Type="http://schemas.openxmlformats.org/officeDocument/2006/relationships/image" Target="../media/image71.jpeg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4" Type="http://schemas.openxmlformats.org/officeDocument/2006/relationships/image" Target="../media/image3.png"/><Relationship Id="rId9" Type="http://schemas.openxmlformats.org/officeDocument/2006/relationships/image" Target="../media/image65.png"/><Relationship Id="rId14" Type="http://schemas.openxmlformats.org/officeDocument/2006/relationships/image" Target="../media/image70.jpeg"/><Relationship Id="rId22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83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9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9.png"/><Relationship Id="rId5" Type="http://schemas.openxmlformats.org/officeDocument/2006/relationships/image" Target="../media/image5.png"/><Relationship Id="rId10" Type="http://schemas.openxmlformats.org/officeDocument/2006/relationships/image" Target="../media/image12.svg"/><Relationship Id="rId4" Type="http://schemas.openxmlformats.org/officeDocument/2006/relationships/image" Target="../media/image4.sv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svg"/><Relationship Id="rId7" Type="http://schemas.openxmlformats.org/officeDocument/2006/relationships/image" Target="../media/image2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3.png"/><Relationship Id="rId5" Type="http://schemas.openxmlformats.org/officeDocument/2006/relationships/image" Target="../media/image6.svg"/><Relationship Id="rId10" Type="http://schemas.openxmlformats.org/officeDocument/2006/relationships/image" Target="../media/image32.jpe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diagramQuickStyle" Target="../diagrams/quickStyle1.xml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diagramLayout" Target="../diagrams/layou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diagramData" Target="../diagrams/data1.xml"/><Relationship Id="rId5" Type="http://schemas.openxmlformats.org/officeDocument/2006/relationships/image" Target="../media/image5.png"/><Relationship Id="rId15" Type="http://schemas.microsoft.com/office/2007/relationships/diagramDrawing" Target="../diagrams/drawing1.xml"/><Relationship Id="rId10" Type="http://schemas.openxmlformats.org/officeDocument/2006/relationships/image" Target="../media/image12.svg"/><Relationship Id="rId4" Type="http://schemas.openxmlformats.org/officeDocument/2006/relationships/image" Target="../media/image4.svg"/><Relationship Id="rId9" Type="http://schemas.openxmlformats.org/officeDocument/2006/relationships/image" Target="../media/image11.png"/><Relationship Id="rId14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389" y="-689316"/>
            <a:ext cx="9373389" cy="3436032"/>
          </a:xfrm>
          <a:custGeom>
            <a:avLst/>
            <a:gdLst/>
            <a:ahLst/>
            <a:cxnLst/>
            <a:rect l="l" t="t" r="r" b="b"/>
            <a:pathLst>
              <a:path w="9373389" h="3436032">
                <a:moveTo>
                  <a:pt x="0" y="0"/>
                </a:moveTo>
                <a:lnTo>
                  <a:pt x="9373389" y="0"/>
                </a:lnTo>
                <a:lnTo>
                  <a:pt x="9373389" y="3436032"/>
                </a:lnTo>
                <a:lnTo>
                  <a:pt x="0" y="3436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TextBox 4"/>
          <p:cNvSpPr txBox="1"/>
          <p:nvPr/>
        </p:nvSpPr>
        <p:spPr>
          <a:xfrm>
            <a:off x="-238533" y="3263926"/>
            <a:ext cx="18749826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fr-FR" sz="8800" b="1" u="none" strike="noStrike" noProof="0" dirty="0">
                <a:solidFill>
                  <a:srgbClr val="2C3241"/>
                </a:solidFill>
                <a:latin typeface="Waffle Soft"/>
                <a:ea typeface="Waffle Soft"/>
                <a:cs typeface="Waffle Soft"/>
                <a:sym typeface="Waffle Soft"/>
              </a:rPr>
              <a:t>Réunion des sections </a:t>
            </a:r>
          </a:p>
          <a:p>
            <a:pPr marL="0" lvl="0" indent="0" algn="ctr">
              <a:spcBef>
                <a:spcPct val="0"/>
              </a:spcBef>
            </a:pPr>
            <a:r>
              <a:rPr lang="fr-FR" sz="8800" b="1" noProof="0" dirty="0">
                <a:solidFill>
                  <a:srgbClr val="2C3241"/>
                </a:solidFill>
                <a:latin typeface="Waffle Soft"/>
                <a:ea typeface="Waffle Soft"/>
                <a:cs typeface="Waffle Soft"/>
                <a:sym typeface="Waffle Soft"/>
              </a:rPr>
              <a:t>40e </a:t>
            </a:r>
            <a:r>
              <a:rPr lang="fr-FR" sz="8800" b="1" noProof="0" dirty="0" err="1">
                <a:solidFill>
                  <a:srgbClr val="2C3241"/>
                </a:solidFill>
                <a:latin typeface="Waffle Soft"/>
                <a:ea typeface="Waffle Soft"/>
                <a:cs typeface="Waffle Soft"/>
                <a:sym typeface="Waffle Soft"/>
              </a:rPr>
              <a:t>éditon</a:t>
            </a:r>
            <a:r>
              <a:rPr lang="fr-FR" sz="8800" b="1" noProof="0" dirty="0">
                <a:solidFill>
                  <a:srgbClr val="2C3241"/>
                </a:solidFill>
                <a:latin typeface="Waffle Soft"/>
                <a:ea typeface="Waffle Soft"/>
                <a:cs typeface="Waffle Soft"/>
                <a:sym typeface="Waffle Soft"/>
              </a:rPr>
              <a:t> </a:t>
            </a:r>
            <a:r>
              <a:rPr lang="fr-FR" sz="8800" b="1" u="none" strike="noStrike" noProof="0" dirty="0">
                <a:solidFill>
                  <a:srgbClr val="2C3241"/>
                </a:solidFill>
                <a:latin typeface="Waffle Soft"/>
                <a:ea typeface="Waffle Soft"/>
                <a:cs typeface="Waffle Soft"/>
                <a:sym typeface="Waffle Soft"/>
              </a:rPr>
              <a:t>  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9144000" y="-689316"/>
            <a:ext cx="9373389" cy="3436032"/>
          </a:xfrm>
          <a:custGeom>
            <a:avLst/>
            <a:gdLst/>
            <a:ahLst/>
            <a:cxnLst/>
            <a:rect l="l" t="t" r="r" b="b"/>
            <a:pathLst>
              <a:path w="9373389" h="3436032">
                <a:moveTo>
                  <a:pt x="9373389" y="0"/>
                </a:moveTo>
                <a:lnTo>
                  <a:pt x="0" y="0"/>
                </a:lnTo>
                <a:lnTo>
                  <a:pt x="0" y="3436032"/>
                </a:lnTo>
                <a:lnTo>
                  <a:pt x="9373389" y="3436032"/>
                </a:lnTo>
                <a:lnTo>
                  <a:pt x="93733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/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7" name="Freeform 7"/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8" name="Freeform 8"/>
          <p:cNvSpPr/>
          <p:nvPr/>
        </p:nvSpPr>
        <p:spPr>
          <a:xfrm>
            <a:off x="5791200" y="9120456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4930727-A87A-E4A9-4DA3-0921B3B79B44}"/>
              </a:ext>
            </a:extLst>
          </p:cNvPr>
          <p:cNvSpPr txBox="1"/>
          <p:nvPr/>
        </p:nvSpPr>
        <p:spPr>
          <a:xfrm>
            <a:off x="3452594" y="6707563"/>
            <a:ext cx="1178740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fr-FR" sz="3600" b="1" u="none" strike="noStrike" noProof="0">
                <a:solidFill>
                  <a:srgbClr val="2C3241"/>
                </a:solidFill>
                <a:latin typeface="Waffle Soft"/>
                <a:ea typeface="Waffle Soft"/>
                <a:cs typeface="Waffle Soft"/>
                <a:sym typeface="Waffle Soft"/>
              </a:rPr>
              <a:t>Les 24 heures </a:t>
            </a:r>
            <a:r>
              <a:rPr lang="fr-FR" sz="3600" b="1" noProof="0">
                <a:solidFill>
                  <a:srgbClr val="2C3241"/>
                </a:solidFill>
                <a:latin typeface="Waffle Soft"/>
                <a:ea typeface="Waffle Soft"/>
                <a:cs typeface="Waffle Soft"/>
                <a:sym typeface="Waffle Soft"/>
              </a:rPr>
              <a:t>vélo-delà des nuages du bois de la Cambre</a:t>
            </a:r>
          </a:p>
          <a:p>
            <a:pPr marL="0" lvl="0" indent="0" algn="ctr">
              <a:spcBef>
                <a:spcPct val="0"/>
              </a:spcBef>
            </a:pPr>
            <a:endParaRPr lang="fr-FR" sz="3600" b="1" noProof="0">
              <a:solidFill>
                <a:srgbClr val="2C3241"/>
              </a:solidFill>
              <a:latin typeface="Waffle Soft"/>
              <a:ea typeface="Waffle Soft"/>
              <a:cs typeface="Waffle Soft"/>
              <a:sym typeface="Waffle Soft"/>
            </a:endParaRPr>
          </a:p>
          <a:p>
            <a:pPr marL="0" lvl="0" indent="0" algn="ctr">
              <a:spcBef>
                <a:spcPct val="0"/>
              </a:spcBef>
            </a:pPr>
            <a:r>
              <a:rPr lang="fr-FR" sz="3600" b="1" u="none" strike="noStrike" noProof="0">
                <a:solidFill>
                  <a:srgbClr val="2C3241"/>
                </a:solidFill>
                <a:latin typeface="Waffle Soft"/>
                <a:ea typeface="Waffle Soft"/>
                <a:cs typeface="Waffle Soft"/>
                <a:sym typeface="Waffle Soft"/>
              </a:rPr>
              <a:t>28-29 </a:t>
            </a:r>
            <a:r>
              <a:rPr lang="fr-FR" sz="3600" b="1" noProof="0">
                <a:solidFill>
                  <a:srgbClr val="2C3241"/>
                </a:solidFill>
                <a:latin typeface="Waffle Soft"/>
                <a:ea typeface="Waffle Soft"/>
                <a:cs typeface="Waffle Soft"/>
                <a:sym typeface="Waffle Soft"/>
              </a:rPr>
              <a:t>mars 2026</a:t>
            </a:r>
            <a:endParaRPr lang="fr-FR" sz="3600" b="1" u="none" strike="noStrike" noProof="0">
              <a:solidFill>
                <a:srgbClr val="2C3241"/>
              </a:solidFill>
              <a:latin typeface="Waffle Soft"/>
              <a:ea typeface="Waffle Soft"/>
              <a:cs typeface="Waffle Soft"/>
              <a:sym typeface="Waffle Soft"/>
            </a:endParaRPr>
          </a:p>
        </p:txBody>
      </p:sp>
      <p:pic>
        <p:nvPicPr>
          <p:cNvPr id="1026" name="Picture 2" descr="montgolfière ">
            <a:extLst>
              <a:ext uri="{FF2B5EF4-FFF2-40B4-BE49-F238E27FC236}">
                <a16:creationId xmlns:a16="http://schemas.microsoft.com/office/drawing/2014/main" id="{AD8F85C8-1AA4-1C13-645A-E47ABCA2B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3890">
            <a:off x="-454940" y="4418270"/>
            <a:ext cx="2420815" cy="242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vion ">
            <a:extLst>
              <a:ext uri="{FF2B5EF4-FFF2-40B4-BE49-F238E27FC236}">
                <a16:creationId xmlns:a16="http://schemas.microsoft.com/office/drawing/2014/main" id="{32F89750-A641-BB52-0664-89E772A55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9526" flipH="1">
            <a:off x="16567119" y="3098509"/>
            <a:ext cx="1313425" cy="105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BE005-D20E-F42A-CFB7-C9C31FBAB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AE80E6C-F9E0-D999-C48F-27656FDCF94A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9DCB01F-582D-C267-463F-17C07E125629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255FA0C-B131-1939-7E4C-0B725FE187C5}"/>
              </a:ext>
            </a:extLst>
          </p:cNvPr>
          <p:cNvSpPr/>
          <p:nvPr/>
        </p:nvSpPr>
        <p:spPr>
          <a:xfrm>
            <a:off x="5817787" y="8740647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E00C3D3-846B-6800-D3F1-57CAEEF38BBD}"/>
              </a:ext>
            </a:extLst>
          </p:cNvPr>
          <p:cNvSpPr/>
          <p:nvPr/>
        </p:nvSpPr>
        <p:spPr>
          <a:xfrm flipH="1">
            <a:off x="13833109" y="-419658"/>
            <a:ext cx="5916426" cy="3517584"/>
          </a:xfrm>
          <a:custGeom>
            <a:avLst/>
            <a:gdLst/>
            <a:ahLst/>
            <a:cxnLst/>
            <a:rect l="l" t="t" r="r" b="b"/>
            <a:pathLst>
              <a:path w="5916426" h="3517584">
                <a:moveTo>
                  <a:pt x="5916426" y="0"/>
                </a:moveTo>
                <a:lnTo>
                  <a:pt x="0" y="0"/>
                </a:lnTo>
                <a:lnTo>
                  <a:pt x="0" y="3517584"/>
                </a:lnTo>
                <a:lnTo>
                  <a:pt x="5916426" y="3517584"/>
                </a:lnTo>
                <a:lnTo>
                  <a:pt x="591642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6B0190E-08A9-F9C2-6261-FEF2D9DEA56F}"/>
              </a:ext>
            </a:extLst>
          </p:cNvPr>
          <p:cNvSpPr/>
          <p:nvPr/>
        </p:nvSpPr>
        <p:spPr>
          <a:xfrm>
            <a:off x="-1086772" y="-209567"/>
            <a:ext cx="8411436" cy="2678268"/>
          </a:xfrm>
          <a:custGeom>
            <a:avLst/>
            <a:gdLst/>
            <a:ahLst/>
            <a:cxnLst/>
            <a:rect l="l" t="t" r="r" b="b"/>
            <a:pathLst>
              <a:path w="8411436" h="2678268">
                <a:moveTo>
                  <a:pt x="0" y="0"/>
                </a:moveTo>
                <a:lnTo>
                  <a:pt x="8411436" y="0"/>
                </a:lnTo>
                <a:lnTo>
                  <a:pt x="8411436" y="2678268"/>
                </a:lnTo>
                <a:lnTo>
                  <a:pt x="0" y="26782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C848372F-8579-F8FA-82DC-8021F06FA865}"/>
              </a:ext>
            </a:extLst>
          </p:cNvPr>
          <p:cNvGrpSpPr/>
          <p:nvPr/>
        </p:nvGrpSpPr>
        <p:grpSpPr>
          <a:xfrm>
            <a:off x="816219" y="699287"/>
            <a:ext cx="16655562" cy="8954012"/>
            <a:chOff x="0" y="0"/>
            <a:chExt cx="3691212" cy="1868218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2055A247-D45E-F4E5-5B88-D26825CDCF3C}"/>
                </a:ext>
              </a:extLst>
            </p:cNvPr>
            <p:cNvSpPr/>
            <p:nvPr/>
          </p:nvSpPr>
          <p:spPr>
            <a:xfrm>
              <a:off x="0" y="0"/>
              <a:ext cx="3691212" cy="1868218"/>
            </a:xfrm>
            <a:custGeom>
              <a:avLst/>
              <a:gdLst/>
              <a:ahLst/>
              <a:cxnLst/>
              <a:rect l="l" t="t" r="r" b="b"/>
              <a:pathLst>
                <a:path w="3691212" h="1868218">
                  <a:moveTo>
                    <a:pt x="28172" y="0"/>
                  </a:moveTo>
                  <a:lnTo>
                    <a:pt x="3663040" y="0"/>
                  </a:lnTo>
                  <a:cubicBezTo>
                    <a:pt x="3670511" y="0"/>
                    <a:pt x="3677677" y="2968"/>
                    <a:pt x="3682960" y="8252"/>
                  </a:cubicBezTo>
                  <a:cubicBezTo>
                    <a:pt x="3688244" y="13535"/>
                    <a:pt x="3691212" y="20701"/>
                    <a:pt x="3691212" y="28172"/>
                  </a:cubicBezTo>
                  <a:lnTo>
                    <a:pt x="3691212" y="1840045"/>
                  </a:lnTo>
                  <a:cubicBezTo>
                    <a:pt x="3691212" y="1855605"/>
                    <a:pt x="3678599" y="1868218"/>
                    <a:pt x="3663040" y="1868218"/>
                  </a:cubicBezTo>
                  <a:lnTo>
                    <a:pt x="28172" y="1868218"/>
                  </a:lnTo>
                  <a:cubicBezTo>
                    <a:pt x="12613" y="1868218"/>
                    <a:pt x="0" y="1855605"/>
                    <a:pt x="0" y="1840045"/>
                  </a:cubicBezTo>
                  <a:lnTo>
                    <a:pt x="0" y="28172"/>
                  </a:lnTo>
                  <a:cubicBezTo>
                    <a:pt x="0" y="12613"/>
                    <a:pt x="12613" y="0"/>
                    <a:pt x="28172" y="0"/>
                  </a:cubicBezTo>
                  <a:close/>
                </a:path>
              </a:pathLst>
            </a:custGeom>
            <a:solidFill>
              <a:srgbClr val="2C3241"/>
            </a:solidFill>
          </p:spPr>
          <p:txBody>
            <a:bodyPr/>
            <a:lstStyle/>
            <a:p>
              <a:endParaRPr lang="fr-FR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236AF119-D079-E44A-3745-BA7C863F779F}"/>
                </a:ext>
              </a:extLst>
            </p:cNvPr>
            <p:cNvSpPr txBox="1"/>
            <p:nvPr/>
          </p:nvSpPr>
          <p:spPr>
            <a:xfrm>
              <a:off x="0" y="-38100"/>
              <a:ext cx="3691212" cy="1906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/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CFFCB32C-354C-8952-364C-FB44234AA04C}"/>
              </a:ext>
            </a:extLst>
          </p:cNvPr>
          <p:cNvSpPr txBox="1"/>
          <p:nvPr/>
        </p:nvSpPr>
        <p:spPr>
          <a:xfrm>
            <a:off x="2564892" y="5146286"/>
            <a:ext cx="11457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/>
              <a:t> </a:t>
            </a:r>
            <a:r>
              <a:rPr lang="fr-BE" b="0" i="0">
                <a:solidFill>
                  <a:srgbClr val="000000"/>
                </a:solidFill>
                <a:effectLst/>
              </a:rPr>
              <a:t> </a:t>
            </a:r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8383F17-FB16-C2B4-B77E-BD01CC02193F}"/>
              </a:ext>
            </a:extLst>
          </p:cNvPr>
          <p:cNvSpPr txBox="1"/>
          <p:nvPr/>
        </p:nvSpPr>
        <p:spPr>
          <a:xfrm>
            <a:off x="2564892" y="5146286"/>
            <a:ext cx="11457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b="0" i="0">
                <a:solidFill>
                  <a:srgbClr val="000000"/>
                </a:solidFill>
                <a:effectLst/>
              </a:rPr>
              <a:t> </a:t>
            </a:r>
            <a:endParaRPr lang="fr-FR"/>
          </a:p>
        </p:txBody>
      </p:sp>
      <p:graphicFrame>
        <p:nvGraphicFramePr>
          <p:cNvPr id="16" name="Diagramme 15">
            <a:extLst>
              <a:ext uri="{FF2B5EF4-FFF2-40B4-BE49-F238E27FC236}">
                <a16:creationId xmlns:a16="http://schemas.microsoft.com/office/drawing/2014/main" id="{AB24FD2A-967F-8196-FF45-571958D206A8}"/>
              </a:ext>
            </a:extLst>
          </p:cNvPr>
          <p:cNvGraphicFramePr/>
          <p:nvPr/>
        </p:nvGraphicFramePr>
        <p:xfrm>
          <a:off x="2437665" y="3171724"/>
          <a:ext cx="12422124" cy="4439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9" name="Signalisation droite 18">
            <a:extLst>
              <a:ext uri="{FF2B5EF4-FFF2-40B4-BE49-F238E27FC236}">
                <a16:creationId xmlns:a16="http://schemas.microsoft.com/office/drawing/2014/main" id="{B0DEFA2E-9F66-E55C-4B04-DA26D761926F}"/>
              </a:ext>
            </a:extLst>
          </p:cNvPr>
          <p:cNvSpPr/>
          <p:nvPr/>
        </p:nvSpPr>
        <p:spPr>
          <a:xfrm>
            <a:off x="14707335" y="3112634"/>
            <a:ext cx="2286000" cy="2047282"/>
          </a:xfrm>
          <a:prstGeom prst="homePlate">
            <a:avLst/>
          </a:prstGeom>
          <a:solidFill>
            <a:srgbClr val="F6F3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Signalisation droite 17">
            <a:extLst>
              <a:ext uri="{FF2B5EF4-FFF2-40B4-BE49-F238E27FC236}">
                <a16:creationId xmlns:a16="http://schemas.microsoft.com/office/drawing/2014/main" id="{54E41584-6399-7D21-181B-BFE1E244F3B5}"/>
              </a:ext>
            </a:extLst>
          </p:cNvPr>
          <p:cNvSpPr/>
          <p:nvPr/>
        </p:nvSpPr>
        <p:spPr>
          <a:xfrm>
            <a:off x="13525273" y="3115196"/>
            <a:ext cx="2286000" cy="2047282"/>
          </a:xfrm>
          <a:prstGeom prst="homePlate">
            <a:avLst/>
          </a:prstGeom>
          <a:solidFill>
            <a:srgbClr val="F6F3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Signalisation droite 16">
            <a:extLst>
              <a:ext uri="{FF2B5EF4-FFF2-40B4-BE49-F238E27FC236}">
                <a16:creationId xmlns:a16="http://schemas.microsoft.com/office/drawing/2014/main" id="{C7F4324E-A598-D716-7939-AEA12906F994}"/>
              </a:ext>
            </a:extLst>
          </p:cNvPr>
          <p:cNvSpPr/>
          <p:nvPr/>
        </p:nvSpPr>
        <p:spPr>
          <a:xfrm>
            <a:off x="1721332" y="3115196"/>
            <a:ext cx="13138457" cy="2047282"/>
          </a:xfrm>
          <a:prstGeom prst="homePlate">
            <a:avLst/>
          </a:prstGeom>
          <a:solidFill>
            <a:srgbClr val="F6F3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E1F641B-761A-2A17-3231-ECF35CE2B54E}"/>
              </a:ext>
            </a:extLst>
          </p:cNvPr>
          <p:cNvSpPr txBox="1"/>
          <p:nvPr/>
        </p:nvSpPr>
        <p:spPr>
          <a:xfrm>
            <a:off x="5156469" y="3621447"/>
            <a:ext cx="6268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>
                <a:solidFill>
                  <a:schemeClr val="tx2"/>
                </a:solidFill>
                <a:latin typeface="Abadi" panose="020B0604020104020204" pitchFamily="34" charset="77"/>
              </a:rPr>
              <a:t>Samedi 28 mars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AFD8135-000A-6708-2586-C1B2EB5D4799}"/>
              </a:ext>
            </a:extLst>
          </p:cNvPr>
          <p:cNvSpPr/>
          <p:nvPr/>
        </p:nvSpPr>
        <p:spPr>
          <a:xfrm>
            <a:off x="1042085" y="5270471"/>
            <a:ext cx="3565189" cy="44394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2FDE613-8D3C-3D5F-ECCA-105512822B1E}"/>
              </a:ext>
            </a:extLst>
          </p:cNvPr>
          <p:cNvSpPr txBox="1"/>
          <p:nvPr/>
        </p:nvSpPr>
        <p:spPr>
          <a:xfrm>
            <a:off x="1585912" y="6134882"/>
            <a:ext cx="2476754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1600"/>
              </a:spcBef>
              <a:buNone/>
            </a:pPr>
            <a:r>
              <a:rPr lang="fr-BE" sz="2400" b="1" i="0" u="none" strike="noStrike">
                <a:solidFill>
                  <a:srgbClr val="F9DFAD"/>
                </a:solidFill>
                <a:effectLst/>
                <a:latin typeface="Abadi" panose="020B0604020104020204" pitchFamily="34" charset="77"/>
              </a:rPr>
              <a:t>/!\ F</a:t>
            </a:r>
            <a:r>
              <a:rPr lang="fr-BE" sz="2400" b="1">
                <a:solidFill>
                  <a:srgbClr val="F9DFAD"/>
                </a:solidFill>
                <a:latin typeface="Abadi" panose="020B0604020104020204" pitchFamily="34" charset="77"/>
              </a:rPr>
              <a:t>ermeture de la barrière OUT (chaussée de la Hulpe) Tous les véhicules doivent être sortis du site</a:t>
            </a:r>
            <a:endParaRPr lang="fr-BE" sz="2400" b="1" i="0">
              <a:solidFill>
                <a:srgbClr val="000000"/>
              </a:solidFill>
              <a:effectLst/>
              <a:latin typeface="Abadi" panose="020B0604020104020204" pitchFamily="34" charset="77"/>
            </a:endParaRPr>
          </a:p>
          <a:p>
            <a:pPr>
              <a:buNone/>
            </a:pPr>
            <a:br>
              <a:rPr lang="fr-BE"/>
            </a:br>
            <a:br>
              <a:rPr lang="fr-BE"/>
            </a:br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23FC3E1-30B3-C311-4F61-31D28801F0E9}"/>
              </a:ext>
            </a:extLst>
          </p:cNvPr>
          <p:cNvSpPr/>
          <p:nvPr/>
        </p:nvSpPr>
        <p:spPr>
          <a:xfrm>
            <a:off x="4385748" y="5225084"/>
            <a:ext cx="3910576" cy="44394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2972649-D0CE-35A8-7293-960DEDD6935B}"/>
              </a:ext>
            </a:extLst>
          </p:cNvPr>
          <p:cNvSpPr txBox="1"/>
          <p:nvPr/>
        </p:nvSpPr>
        <p:spPr>
          <a:xfrm>
            <a:off x="5322557" y="6380569"/>
            <a:ext cx="192479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r-BE" sz="2800" b="1">
                <a:solidFill>
                  <a:srgbClr val="F9DFAD"/>
                </a:solidFill>
                <a:latin typeface="Abadi" panose="020B0604020104020204" pitchFamily="34" charset="77"/>
              </a:rPr>
              <a:t>Fermeture des dépôts de matériel SNJ</a:t>
            </a:r>
            <a:endParaRPr lang="fr-FR" sz="280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1DDF4CE-78B2-7010-E97E-114AA8D58F77}"/>
              </a:ext>
            </a:extLst>
          </p:cNvPr>
          <p:cNvSpPr/>
          <p:nvPr/>
        </p:nvSpPr>
        <p:spPr>
          <a:xfrm>
            <a:off x="8296324" y="5287690"/>
            <a:ext cx="4689962" cy="44394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A8D8395-E280-DE73-9F74-D859E71A3241}"/>
              </a:ext>
            </a:extLst>
          </p:cNvPr>
          <p:cNvSpPr txBox="1"/>
          <p:nvPr/>
        </p:nvSpPr>
        <p:spPr>
          <a:xfrm>
            <a:off x="9093583" y="6679897"/>
            <a:ext cx="31140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3200" b="1" i="0" u="none" strike="noStrike">
                <a:solidFill>
                  <a:srgbClr val="F9DFAD"/>
                </a:solidFill>
                <a:effectLst/>
                <a:latin typeface="Abadi" panose="020B0604020104020204" pitchFamily="34" charset="77"/>
              </a:rPr>
              <a:t>Rassemblement obligatoire au Kiosque</a:t>
            </a:r>
            <a:endParaRPr lang="fr-FR" sz="3200">
              <a:latin typeface="Abadi" panose="020B0604020104020204" pitchFamily="34" charset="77"/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A60C261A-D1D4-D56B-E773-748F998500D8}"/>
              </a:ext>
            </a:extLst>
          </p:cNvPr>
          <p:cNvSpPr/>
          <p:nvPr/>
        </p:nvSpPr>
        <p:spPr>
          <a:xfrm>
            <a:off x="12940817" y="5159916"/>
            <a:ext cx="3029590" cy="44394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1A712B7-C659-2720-3994-22D68E209597}"/>
              </a:ext>
            </a:extLst>
          </p:cNvPr>
          <p:cNvSpPr txBox="1"/>
          <p:nvPr/>
        </p:nvSpPr>
        <p:spPr>
          <a:xfrm>
            <a:off x="13335347" y="6283878"/>
            <a:ext cx="228599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1600"/>
              </a:spcBef>
              <a:buNone/>
            </a:pPr>
            <a:r>
              <a:rPr lang="fr-BE" sz="3600" b="1" i="0" u="none" strike="noStrike">
                <a:solidFill>
                  <a:srgbClr val="F9DFAD"/>
                </a:solidFill>
                <a:effectLst/>
                <a:latin typeface="Abadi" panose="020B0604020104020204" pitchFamily="34" charset="77"/>
              </a:rPr>
              <a:t>DÉPART DE LA COURSE !!!!</a:t>
            </a:r>
            <a:endParaRPr lang="fr-BE" sz="3600" b="1" i="0">
              <a:solidFill>
                <a:srgbClr val="000000"/>
              </a:solidFill>
              <a:effectLst/>
              <a:latin typeface="Abadi" panose="020B0604020104020204" pitchFamily="34" charset="77"/>
            </a:endParaRPr>
          </a:p>
          <a:p>
            <a:pPr>
              <a:buNone/>
            </a:pPr>
            <a:br>
              <a:rPr lang="fr-BE"/>
            </a:br>
            <a:br>
              <a:rPr lang="fr-BE"/>
            </a:br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FB9E89-F026-E2B0-ED70-DA7451F4CAD4}"/>
              </a:ext>
            </a:extLst>
          </p:cNvPr>
          <p:cNvSpPr/>
          <p:nvPr/>
        </p:nvSpPr>
        <p:spPr>
          <a:xfrm>
            <a:off x="2186244" y="2068602"/>
            <a:ext cx="1600200" cy="678887"/>
          </a:xfrm>
          <a:prstGeom prst="rect">
            <a:avLst/>
          </a:prstGeom>
          <a:solidFill>
            <a:srgbClr val="F7F3D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>
                <a:solidFill>
                  <a:schemeClr val="tx2"/>
                </a:solidFill>
                <a:latin typeface="Abadi" panose="020B0604020104020204" pitchFamily="34" charset="77"/>
              </a:rPr>
              <a:t>8h15</a:t>
            </a:r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7A1764-9D84-A5EF-39FC-4A8805271E56}"/>
              </a:ext>
            </a:extLst>
          </p:cNvPr>
          <p:cNvSpPr/>
          <p:nvPr/>
        </p:nvSpPr>
        <p:spPr>
          <a:xfrm>
            <a:off x="5156469" y="2038759"/>
            <a:ext cx="1600200" cy="678887"/>
          </a:xfrm>
          <a:prstGeom prst="rect">
            <a:avLst/>
          </a:prstGeom>
          <a:solidFill>
            <a:srgbClr val="F7F3D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tx2"/>
                </a:solidFill>
                <a:latin typeface="Abadi" panose="020B0604020104020204" pitchFamily="34" charset="77"/>
              </a:rPr>
              <a:t>9h</a:t>
            </a:r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825254A-3C19-EDB2-3D9C-52FDA1C230A3}"/>
              </a:ext>
            </a:extLst>
          </p:cNvPr>
          <p:cNvSpPr/>
          <p:nvPr/>
        </p:nvSpPr>
        <p:spPr>
          <a:xfrm>
            <a:off x="9913912" y="2040907"/>
            <a:ext cx="1600200" cy="678887"/>
          </a:xfrm>
          <a:prstGeom prst="rect">
            <a:avLst/>
          </a:prstGeom>
          <a:solidFill>
            <a:srgbClr val="F7F3D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>
                <a:solidFill>
                  <a:schemeClr val="tx2"/>
                </a:solidFill>
                <a:latin typeface="Abadi" panose="020B0604020104020204" pitchFamily="34" charset="77"/>
              </a:rPr>
              <a:t>10h30</a:t>
            </a:r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B817CC-FC00-0EAA-210F-8459C3370538}"/>
              </a:ext>
            </a:extLst>
          </p:cNvPr>
          <p:cNvSpPr/>
          <p:nvPr/>
        </p:nvSpPr>
        <p:spPr>
          <a:xfrm>
            <a:off x="13535365" y="2040907"/>
            <a:ext cx="1600200" cy="678887"/>
          </a:xfrm>
          <a:prstGeom prst="rect">
            <a:avLst/>
          </a:prstGeom>
          <a:solidFill>
            <a:srgbClr val="F7F3D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>
                <a:solidFill>
                  <a:schemeClr val="tx2"/>
                </a:solidFill>
                <a:latin typeface="Abadi" panose="020B0604020104020204" pitchFamily="34" charset="77"/>
              </a:rPr>
              <a:t>11h30</a:t>
            </a:r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06A7A1E-83A4-DBB9-331C-3DC6AE08311E}"/>
              </a:ext>
            </a:extLst>
          </p:cNvPr>
          <p:cNvSpPr/>
          <p:nvPr/>
        </p:nvSpPr>
        <p:spPr>
          <a:xfrm flipH="1">
            <a:off x="2915170" y="2711942"/>
            <a:ext cx="76200" cy="424235"/>
          </a:xfrm>
          <a:prstGeom prst="rect">
            <a:avLst/>
          </a:prstGeom>
          <a:solidFill>
            <a:srgbClr val="F7F3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F4908C2-3FF3-297E-905D-8BF31BE1AF13}"/>
              </a:ext>
            </a:extLst>
          </p:cNvPr>
          <p:cNvSpPr/>
          <p:nvPr/>
        </p:nvSpPr>
        <p:spPr>
          <a:xfrm flipH="1">
            <a:off x="5897542" y="2716186"/>
            <a:ext cx="76200" cy="424235"/>
          </a:xfrm>
          <a:prstGeom prst="rect">
            <a:avLst/>
          </a:prstGeom>
          <a:solidFill>
            <a:srgbClr val="F7F3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D5CD3BA-0C94-0954-D54D-25335ABF6DC2}"/>
              </a:ext>
            </a:extLst>
          </p:cNvPr>
          <p:cNvSpPr/>
          <p:nvPr/>
        </p:nvSpPr>
        <p:spPr>
          <a:xfrm flipH="1">
            <a:off x="10574431" y="2730507"/>
            <a:ext cx="76200" cy="424235"/>
          </a:xfrm>
          <a:prstGeom prst="rect">
            <a:avLst/>
          </a:prstGeom>
          <a:solidFill>
            <a:srgbClr val="F7F3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C71B0B7-50ED-D1F3-6392-C9BAABB816DC}"/>
              </a:ext>
            </a:extLst>
          </p:cNvPr>
          <p:cNvSpPr/>
          <p:nvPr/>
        </p:nvSpPr>
        <p:spPr>
          <a:xfrm flipH="1">
            <a:off x="14335465" y="2681045"/>
            <a:ext cx="76200" cy="424235"/>
          </a:xfrm>
          <a:prstGeom prst="rect">
            <a:avLst/>
          </a:prstGeom>
          <a:solidFill>
            <a:srgbClr val="F7F3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5991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40EEF4-A118-19AD-0D5E-0A21BEBED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730DF82-A7B1-7D20-2EA6-BF9F091B9285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F82BED1-8D72-BB66-2F94-319AD07C6416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1FFA7AD-ED97-DB22-6AE2-B05FA09CA3BE}"/>
              </a:ext>
            </a:extLst>
          </p:cNvPr>
          <p:cNvSpPr/>
          <p:nvPr/>
        </p:nvSpPr>
        <p:spPr>
          <a:xfrm>
            <a:off x="5817787" y="8740647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8C52453-2F94-3AC8-98BB-4FD3D8E193D0}"/>
              </a:ext>
            </a:extLst>
          </p:cNvPr>
          <p:cNvSpPr/>
          <p:nvPr/>
        </p:nvSpPr>
        <p:spPr>
          <a:xfrm flipH="1">
            <a:off x="13833109" y="-419658"/>
            <a:ext cx="5916426" cy="3517584"/>
          </a:xfrm>
          <a:custGeom>
            <a:avLst/>
            <a:gdLst/>
            <a:ahLst/>
            <a:cxnLst/>
            <a:rect l="l" t="t" r="r" b="b"/>
            <a:pathLst>
              <a:path w="5916426" h="3517584">
                <a:moveTo>
                  <a:pt x="5916426" y="0"/>
                </a:moveTo>
                <a:lnTo>
                  <a:pt x="0" y="0"/>
                </a:lnTo>
                <a:lnTo>
                  <a:pt x="0" y="3517584"/>
                </a:lnTo>
                <a:lnTo>
                  <a:pt x="5916426" y="3517584"/>
                </a:lnTo>
                <a:lnTo>
                  <a:pt x="591642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56D44C5-1735-3172-290C-ECCE3B21DED2}"/>
              </a:ext>
            </a:extLst>
          </p:cNvPr>
          <p:cNvSpPr/>
          <p:nvPr/>
        </p:nvSpPr>
        <p:spPr>
          <a:xfrm>
            <a:off x="-1086772" y="-209567"/>
            <a:ext cx="8411436" cy="2678268"/>
          </a:xfrm>
          <a:custGeom>
            <a:avLst/>
            <a:gdLst/>
            <a:ahLst/>
            <a:cxnLst/>
            <a:rect l="l" t="t" r="r" b="b"/>
            <a:pathLst>
              <a:path w="8411436" h="2678268">
                <a:moveTo>
                  <a:pt x="0" y="0"/>
                </a:moveTo>
                <a:lnTo>
                  <a:pt x="8411436" y="0"/>
                </a:lnTo>
                <a:lnTo>
                  <a:pt x="8411436" y="2678268"/>
                </a:lnTo>
                <a:lnTo>
                  <a:pt x="0" y="26782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FC3F6E32-0395-E0DA-43E6-B1EC8E478542}"/>
              </a:ext>
            </a:extLst>
          </p:cNvPr>
          <p:cNvGrpSpPr/>
          <p:nvPr/>
        </p:nvGrpSpPr>
        <p:grpSpPr>
          <a:xfrm>
            <a:off x="816219" y="699287"/>
            <a:ext cx="16655562" cy="8954012"/>
            <a:chOff x="0" y="0"/>
            <a:chExt cx="3691212" cy="1868218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E935DD09-5E63-AC98-DC58-D323A21269EE}"/>
                </a:ext>
              </a:extLst>
            </p:cNvPr>
            <p:cNvSpPr/>
            <p:nvPr/>
          </p:nvSpPr>
          <p:spPr>
            <a:xfrm>
              <a:off x="0" y="0"/>
              <a:ext cx="3691212" cy="1868218"/>
            </a:xfrm>
            <a:custGeom>
              <a:avLst/>
              <a:gdLst/>
              <a:ahLst/>
              <a:cxnLst/>
              <a:rect l="l" t="t" r="r" b="b"/>
              <a:pathLst>
                <a:path w="3691212" h="1868218">
                  <a:moveTo>
                    <a:pt x="28172" y="0"/>
                  </a:moveTo>
                  <a:lnTo>
                    <a:pt x="3663040" y="0"/>
                  </a:lnTo>
                  <a:cubicBezTo>
                    <a:pt x="3670511" y="0"/>
                    <a:pt x="3677677" y="2968"/>
                    <a:pt x="3682960" y="8252"/>
                  </a:cubicBezTo>
                  <a:cubicBezTo>
                    <a:pt x="3688244" y="13535"/>
                    <a:pt x="3691212" y="20701"/>
                    <a:pt x="3691212" y="28172"/>
                  </a:cubicBezTo>
                  <a:lnTo>
                    <a:pt x="3691212" y="1840045"/>
                  </a:lnTo>
                  <a:cubicBezTo>
                    <a:pt x="3691212" y="1855605"/>
                    <a:pt x="3678599" y="1868218"/>
                    <a:pt x="3663040" y="1868218"/>
                  </a:cubicBezTo>
                  <a:lnTo>
                    <a:pt x="28172" y="1868218"/>
                  </a:lnTo>
                  <a:cubicBezTo>
                    <a:pt x="12613" y="1868218"/>
                    <a:pt x="0" y="1855605"/>
                    <a:pt x="0" y="1840045"/>
                  </a:cubicBezTo>
                  <a:lnTo>
                    <a:pt x="0" y="28172"/>
                  </a:lnTo>
                  <a:cubicBezTo>
                    <a:pt x="0" y="12613"/>
                    <a:pt x="12613" y="0"/>
                    <a:pt x="28172" y="0"/>
                  </a:cubicBezTo>
                  <a:close/>
                </a:path>
              </a:pathLst>
            </a:custGeom>
            <a:solidFill>
              <a:srgbClr val="2C3241"/>
            </a:solidFill>
          </p:spPr>
          <p:txBody>
            <a:bodyPr/>
            <a:lstStyle/>
            <a:p>
              <a:endParaRPr lang="fr-FR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E1FCF347-3496-8F2B-2F07-773751206B03}"/>
                </a:ext>
              </a:extLst>
            </p:cNvPr>
            <p:cNvSpPr txBox="1"/>
            <p:nvPr/>
          </p:nvSpPr>
          <p:spPr>
            <a:xfrm>
              <a:off x="0" y="-38100"/>
              <a:ext cx="3691212" cy="1906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/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85370354-1CBE-22F4-136E-B5D8CB53D5B8}"/>
              </a:ext>
            </a:extLst>
          </p:cNvPr>
          <p:cNvSpPr txBox="1"/>
          <p:nvPr/>
        </p:nvSpPr>
        <p:spPr>
          <a:xfrm>
            <a:off x="2564892" y="5146286"/>
            <a:ext cx="11457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/>
              <a:t> </a:t>
            </a:r>
            <a:r>
              <a:rPr lang="fr-BE" b="0" i="0">
                <a:solidFill>
                  <a:srgbClr val="000000"/>
                </a:solidFill>
                <a:effectLst/>
              </a:rPr>
              <a:t> </a:t>
            </a:r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CAEFBFD-3EF6-A524-0103-41CDA1F2ED38}"/>
              </a:ext>
            </a:extLst>
          </p:cNvPr>
          <p:cNvSpPr txBox="1"/>
          <p:nvPr/>
        </p:nvSpPr>
        <p:spPr>
          <a:xfrm>
            <a:off x="2564892" y="5146286"/>
            <a:ext cx="11457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b="0" i="0">
                <a:solidFill>
                  <a:srgbClr val="000000"/>
                </a:solidFill>
                <a:effectLst/>
              </a:rPr>
              <a:t> </a:t>
            </a:r>
            <a:endParaRPr lang="fr-FR"/>
          </a:p>
        </p:txBody>
      </p:sp>
      <p:graphicFrame>
        <p:nvGraphicFramePr>
          <p:cNvPr id="16" name="Diagramme 15">
            <a:extLst>
              <a:ext uri="{FF2B5EF4-FFF2-40B4-BE49-F238E27FC236}">
                <a16:creationId xmlns:a16="http://schemas.microsoft.com/office/drawing/2014/main" id="{ADDACF13-E47B-8E38-1667-27FBD73320A0}"/>
              </a:ext>
            </a:extLst>
          </p:cNvPr>
          <p:cNvGraphicFramePr/>
          <p:nvPr/>
        </p:nvGraphicFramePr>
        <p:xfrm>
          <a:off x="2437665" y="3171724"/>
          <a:ext cx="12422124" cy="4439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9" name="Signalisation droite 18">
            <a:extLst>
              <a:ext uri="{FF2B5EF4-FFF2-40B4-BE49-F238E27FC236}">
                <a16:creationId xmlns:a16="http://schemas.microsoft.com/office/drawing/2014/main" id="{BA079BAC-2AE5-8F6B-074B-6C72B2E39647}"/>
              </a:ext>
            </a:extLst>
          </p:cNvPr>
          <p:cNvSpPr/>
          <p:nvPr/>
        </p:nvSpPr>
        <p:spPr>
          <a:xfrm>
            <a:off x="14707335" y="3112634"/>
            <a:ext cx="2286000" cy="2047282"/>
          </a:xfrm>
          <a:prstGeom prst="homePlate">
            <a:avLst/>
          </a:prstGeom>
          <a:solidFill>
            <a:srgbClr val="F6F3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Signalisation droite 17">
            <a:extLst>
              <a:ext uri="{FF2B5EF4-FFF2-40B4-BE49-F238E27FC236}">
                <a16:creationId xmlns:a16="http://schemas.microsoft.com/office/drawing/2014/main" id="{46E1623B-38FD-B2B1-B2B2-5DD722938C82}"/>
              </a:ext>
            </a:extLst>
          </p:cNvPr>
          <p:cNvSpPr/>
          <p:nvPr/>
        </p:nvSpPr>
        <p:spPr>
          <a:xfrm>
            <a:off x="13525273" y="3115196"/>
            <a:ext cx="2286000" cy="2047282"/>
          </a:xfrm>
          <a:prstGeom prst="homePlate">
            <a:avLst/>
          </a:prstGeom>
          <a:solidFill>
            <a:srgbClr val="F6F3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Signalisation droite 16">
            <a:extLst>
              <a:ext uri="{FF2B5EF4-FFF2-40B4-BE49-F238E27FC236}">
                <a16:creationId xmlns:a16="http://schemas.microsoft.com/office/drawing/2014/main" id="{B6086B0B-391A-9B87-1CC3-C7379ABC66EC}"/>
              </a:ext>
            </a:extLst>
          </p:cNvPr>
          <p:cNvSpPr/>
          <p:nvPr/>
        </p:nvSpPr>
        <p:spPr>
          <a:xfrm>
            <a:off x="1721332" y="3115196"/>
            <a:ext cx="13138457" cy="2047282"/>
          </a:xfrm>
          <a:prstGeom prst="homePlate">
            <a:avLst/>
          </a:prstGeom>
          <a:solidFill>
            <a:srgbClr val="F6F3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1225CBB-E012-0D96-E069-51F6A412B97B}"/>
              </a:ext>
            </a:extLst>
          </p:cNvPr>
          <p:cNvSpPr txBox="1"/>
          <p:nvPr/>
        </p:nvSpPr>
        <p:spPr>
          <a:xfrm>
            <a:off x="4748948" y="3639965"/>
            <a:ext cx="6825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>
                <a:solidFill>
                  <a:schemeClr val="tx2"/>
                </a:solidFill>
                <a:latin typeface="Abadi" panose="020B0604020104020204" pitchFamily="34" charset="77"/>
              </a:rPr>
              <a:t>Dimanche 29 mars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5E68E0D-3608-CB15-4DE4-757877B8BDA6}"/>
              </a:ext>
            </a:extLst>
          </p:cNvPr>
          <p:cNvSpPr/>
          <p:nvPr/>
        </p:nvSpPr>
        <p:spPr>
          <a:xfrm>
            <a:off x="1042085" y="5270471"/>
            <a:ext cx="2490475" cy="44394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96EC8C0-1910-1A08-A648-A1D23E85204B}"/>
              </a:ext>
            </a:extLst>
          </p:cNvPr>
          <p:cNvSpPr txBox="1"/>
          <p:nvPr/>
        </p:nvSpPr>
        <p:spPr>
          <a:xfrm>
            <a:off x="1148038" y="6549580"/>
            <a:ext cx="2076411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fr-BE" sz="2400" b="1" i="0" u="none" strike="noStrike">
                <a:solidFill>
                  <a:srgbClr val="F9DFAD"/>
                </a:solidFill>
                <a:effectLst/>
                <a:latin typeface="Abadi" panose="020B0604020104020204" pitchFamily="34" charset="77"/>
              </a:rPr>
              <a:t>Fin de la course </a:t>
            </a:r>
          </a:p>
          <a:p>
            <a:pPr algn="ctr" rtl="0">
              <a:buNone/>
            </a:pPr>
            <a:r>
              <a:rPr lang="fr-BE" sz="2400" b="1">
                <a:solidFill>
                  <a:srgbClr val="F9DFAD"/>
                </a:solidFill>
                <a:latin typeface="Abadi" panose="020B0604020104020204" pitchFamily="34" charset="77"/>
              </a:rPr>
              <a:t>(changement d’heure)</a:t>
            </a:r>
            <a:endParaRPr lang="fr-BE" sz="2400" b="1" i="0">
              <a:solidFill>
                <a:srgbClr val="000000"/>
              </a:solidFill>
              <a:effectLst/>
              <a:latin typeface="Abadi" panose="020B0604020104020204" pitchFamily="34" charset="77"/>
            </a:endParaRPr>
          </a:p>
          <a:p>
            <a:pPr>
              <a:buNone/>
            </a:pPr>
            <a:br>
              <a:rPr lang="fr-BE"/>
            </a:br>
            <a:br>
              <a:rPr lang="fr-BE"/>
            </a:br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A7BEE10-8404-E6C8-BB72-A96F0BB80A07}"/>
              </a:ext>
            </a:extLst>
          </p:cNvPr>
          <p:cNvSpPr/>
          <p:nvPr/>
        </p:nvSpPr>
        <p:spPr>
          <a:xfrm>
            <a:off x="3423982" y="5210764"/>
            <a:ext cx="2738663" cy="44394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15145AC-A682-8267-1A91-0B28DB99D28B}"/>
              </a:ext>
            </a:extLst>
          </p:cNvPr>
          <p:cNvSpPr txBox="1"/>
          <p:nvPr/>
        </p:nvSpPr>
        <p:spPr>
          <a:xfrm>
            <a:off x="3379306" y="6674465"/>
            <a:ext cx="283250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fr-BE" sz="2800" b="1" i="0" u="none" strike="noStrike">
                <a:solidFill>
                  <a:srgbClr val="F9DFAD"/>
                </a:solidFill>
                <a:effectLst/>
                <a:latin typeface="Abadi" panose="020B0604020104020204" pitchFamily="34" charset="77"/>
              </a:rPr>
              <a:t>Rassemblement obligatoire au kiosque</a:t>
            </a:r>
            <a:endParaRPr lang="fr-FR" sz="280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BD652D70-949C-A276-D452-27085DDC4344}"/>
              </a:ext>
            </a:extLst>
          </p:cNvPr>
          <p:cNvSpPr/>
          <p:nvPr/>
        </p:nvSpPr>
        <p:spPr>
          <a:xfrm>
            <a:off x="6147323" y="5219453"/>
            <a:ext cx="2752173" cy="44394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C4ABDEC-E94C-AE1F-E11A-730C96964798}"/>
              </a:ext>
            </a:extLst>
          </p:cNvPr>
          <p:cNvSpPr txBox="1"/>
          <p:nvPr/>
        </p:nvSpPr>
        <p:spPr>
          <a:xfrm>
            <a:off x="6288696" y="6312334"/>
            <a:ext cx="253485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2000" b="1" i="0" u="none" strike="noStrike">
                <a:solidFill>
                  <a:srgbClr val="F9DFAD"/>
                </a:solidFill>
                <a:effectLst/>
                <a:latin typeface="Abadi" panose="020B0604020104020204" pitchFamily="34" charset="77"/>
              </a:rPr>
              <a:t>Ouverture barrière IN et OUT. </a:t>
            </a:r>
          </a:p>
          <a:p>
            <a:pPr algn="ctr"/>
            <a:r>
              <a:rPr lang="fr-BE" sz="2000" b="1">
                <a:solidFill>
                  <a:srgbClr val="F9DFAD"/>
                </a:solidFill>
                <a:latin typeface="Abadi" panose="020B0604020104020204" pitchFamily="34" charset="77"/>
              </a:rPr>
              <a:t>Début démontage des tentes et emplacements </a:t>
            </a:r>
          </a:p>
          <a:p>
            <a:pPr algn="ctr"/>
            <a:r>
              <a:rPr lang="fr-BE" sz="2000" b="1">
                <a:solidFill>
                  <a:srgbClr val="F9DFAD"/>
                </a:solidFill>
                <a:latin typeface="Abadi" panose="020B0604020104020204" pitchFamily="34" charset="77"/>
              </a:rPr>
              <a:t>(UNIQUEMENT APRÈS VÉRIFICATION) </a:t>
            </a:r>
            <a:endParaRPr lang="fr-FR" sz="2000">
              <a:latin typeface="Abadi" panose="020B0604020104020204" pitchFamily="34" charset="77"/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EB2894C-B4BE-0819-B7BE-DD732E2B3813}"/>
              </a:ext>
            </a:extLst>
          </p:cNvPr>
          <p:cNvSpPr/>
          <p:nvPr/>
        </p:nvSpPr>
        <p:spPr>
          <a:xfrm>
            <a:off x="8850327" y="5162478"/>
            <a:ext cx="3029590" cy="44394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C3805C09-075D-2D64-886A-A8ACE7EE4E5C}"/>
              </a:ext>
            </a:extLst>
          </p:cNvPr>
          <p:cNvSpPr/>
          <p:nvPr/>
        </p:nvSpPr>
        <p:spPr>
          <a:xfrm>
            <a:off x="11685278" y="5140714"/>
            <a:ext cx="2986206" cy="44394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ECFCFC40-0BED-8991-1070-1BE583004E9C}"/>
              </a:ext>
            </a:extLst>
          </p:cNvPr>
          <p:cNvSpPr txBox="1"/>
          <p:nvPr/>
        </p:nvSpPr>
        <p:spPr>
          <a:xfrm>
            <a:off x="9247433" y="6147226"/>
            <a:ext cx="226197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fr-BE" sz="2400" b="1" i="0" u="none" strike="noStrike">
                <a:solidFill>
                  <a:srgbClr val="F9DFAD"/>
                </a:solidFill>
                <a:effectLst/>
                <a:latin typeface="Abadi" panose="020B0604020104020204" pitchFamily="34" charset="77"/>
              </a:rPr>
              <a:t>Début des tâches</a:t>
            </a:r>
          </a:p>
          <a:p>
            <a:pPr algn="ctr" rtl="0">
              <a:buNone/>
            </a:pPr>
            <a:r>
              <a:rPr lang="fr-BE" sz="2400" b="1">
                <a:solidFill>
                  <a:srgbClr val="F9DFAD"/>
                </a:solidFill>
                <a:latin typeface="Abadi" panose="020B0604020104020204" pitchFamily="34" charset="77"/>
              </a:rPr>
              <a:t>Ouverture des dépôts SNJ (un seul trajet par section)</a:t>
            </a:r>
            <a:br>
              <a:rPr lang="fr-BE"/>
            </a:br>
            <a:br>
              <a:rPr lang="fr-BE"/>
            </a:br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15A4C80A-C7EC-D22F-340A-F3CE936FC7B5}"/>
              </a:ext>
            </a:extLst>
          </p:cNvPr>
          <p:cNvSpPr txBox="1"/>
          <p:nvPr/>
        </p:nvSpPr>
        <p:spPr>
          <a:xfrm>
            <a:off x="12009262" y="5985458"/>
            <a:ext cx="2231613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fr-BE" sz="2400" b="1" i="0" u="none" strike="noStrike">
                <a:solidFill>
                  <a:srgbClr val="FEE599"/>
                </a:solidFill>
                <a:effectLst/>
                <a:latin typeface="Abadi" panose="020B0604020104020204" pitchFamily="34" charset="77"/>
              </a:rPr>
              <a:t>Fermeture des barrières</a:t>
            </a:r>
          </a:p>
          <a:p>
            <a:pPr algn="ctr" rtl="0">
              <a:buNone/>
            </a:pPr>
            <a:r>
              <a:rPr lang="fr-BE" sz="2400" b="1">
                <a:solidFill>
                  <a:srgbClr val="FEE599"/>
                </a:solidFill>
                <a:latin typeface="Abadi" panose="020B0604020104020204" pitchFamily="34" charset="77"/>
              </a:rPr>
              <a:t>Tous les véhicules doivent avoir quittés le Bois de la Cambre</a:t>
            </a:r>
            <a:endParaRPr lang="fr-BE" sz="2400" b="1" i="0">
              <a:solidFill>
                <a:srgbClr val="000000"/>
              </a:solidFill>
              <a:effectLst/>
              <a:latin typeface="Abadi" panose="020B0604020104020204" pitchFamily="34" charset="77"/>
            </a:endParaRPr>
          </a:p>
          <a:p>
            <a:pPr>
              <a:buNone/>
            </a:pPr>
            <a:br>
              <a:rPr lang="fr-BE"/>
            </a:br>
            <a:br>
              <a:rPr lang="fr-BE"/>
            </a:br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BD1750-E482-8AB2-99F9-716D7855249C}"/>
              </a:ext>
            </a:extLst>
          </p:cNvPr>
          <p:cNvSpPr/>
          <p:nvPr/>
        </p:nvSpPr>
        <p:spPr>
          <a:xfrm>
            <a:off x="1468164" y="2033055"/>
            <a:ext cx="1600200" cy="678887"/>
          </a:xfrm>
          <a:prstGeom prst="rect">
            <a:avLst/>
          </a:prstGeom>
          <a:solidFill>
            <a:srgbClr val="F7F3D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>
                <a:solidFill>
                  <a:schemeClr val="tx2"/>
                </a:solidFill>
                <a:latin typeface="Abadi" panose="020B0604020104020204" pitchFamily="34" charset="77"/>
              </a:rPr>
              <a:t>12h30</a:t>
            </a:r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816197-EA50-7D55-0ED3-3A1E5C30406C}"/>
              </a:ext>
            </a:extLst>
          </p:cNvPr>
          <p:cNvSpPr/>
          <p:nvPr/>
        </p:nvSpPr>
        <p:spPr>
          <a:xfrm>
            <a:off x="3746940" y="2019873"/>
            <a:ext cx="1600200" cy="678887"/>
          </a:xfrm>
          <a:prstGeom prst="rect">
            <a:avLst/>
          </a:prstGeom>
          <a:solidFill>
            <a:srgbClr val="F7F3D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>
                <a:solidFill>
                  <a:schemeClr val="tx2"/>
                </a:solidFill>
                <a:latin typeface="Abadi" panose="020B0604020104020204" pitchFamily="34" charset="77"/>
              </a:rPr>
              <a:t>13h</a:t>
            </a:r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36EAF4B-E0E0-BD53-A2E8-6595BFE90DDF}"/>
              </a:ext>
            </a:extLst>
          </p:cNvPr>
          <p:cNvSpPr/>
          <p:nvPr/>
        </p:nvSpPr>
        <p:spPr>
          <a:xfrm>
            <a:off x="6296807" y="1977120"/>
            <a:ext cx="1600200" cy="678887"/>
          </a:xfrm>
          <a:prstGeom prst="rect">
            <a:avLst/>
          </a:prstGeom>
          <a:solidFill>
            <a:srgbClr val="F7F3D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>
                <a:solidFill>
                  <a:schemeClr val="tx2"/>
                </a:solidFill>
                <a:latin typeface="Abadi" panose="020B0604020104020204" pitchFamily="34" charset="77"/>
              </a:rPr>
              <a:t>14h</a:t>
            </a:r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5A442DE-3FDD-5B60-F333-2BD5D3CA53D8}"/>
              </a:ext>
            </a:extLst>
          </p:cNvPr>
          <p:cNvSpPr/>
          <p:nvPr/>
        </p:nvSpPr>
        <p:spPr>
          <a:xfrm>
            <a:off x="9469886" y="1960175"/>
            <a:ext cx="1600200" cy="678887"/>
          </a:xfrm>
          <a:prstGeom prst="rect">
            <a:avLst/>
          </a:prstGeom>
          <a:solidFill>
            <a:srgbClr val="F7F3D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>
                <a:solidFill>
                  <a:schemeClr val="tx2"/>
                </a:solidFill>
                <a:latin typeface="Abadi" panose="020B0604020104020204" pitchFamily="34" charset="77"/>
              </a:rPr>
              <a:t>15h</a:t>
            </a:r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482E49-8AE4-EB63-CFCD-56AB93B9DE56}"/>
              </a:ext>
            </a:extLst>
          </p:cNvPr>
          <p:cNvSpPr/>
          <p:nvPr/>
        </p:nvSpPr>
        <p:spPr>
          <a:xfrm>
            <a:off x="12242211" y="1979102"/>
            <a:ext cx="1600200" cy="678887"/>
          </a:xfrm>
          <a:prstGeom prst="rect">
            <a:avLst/>
          </a:prstGeom>
          <a:solidFill>
            <a:srgbClr val="F7F3D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>
                <a:solidFill>
                  <a:schemeClr val="tx2"/>
                </a:solidFill>
                <a:latin typeface="Abadi" panose="020B0604020104020204" pitchFamily="34" charset="77"/>
              </a:rPr>
              <a:t>17h</a:t>
            </a:r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E423E9C-58F4-D236-A140-16C8131AC0E9}"/>
              </a:ext>
            </a:extLst>
          </p:cNvPr>
          <p:cNvSpPr/>
          <p:nvPr/>
        </p:nvSpPr>
        <p:spPr>
          <a:xfrm flipH="1">
            <a:off x="2083677" y="2729212"/>
            <a:ext cx="76200" cy="424235"/>
          </a:xfrm>
          <a:prstGeom prst="rect">
            <a:avLst/>
          </a:prstGeom>
          <a:solidFill>
            <a:srgbClr val="F7F3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601AFBC-25B3-899B-45E3-DF668A4017F6}"/>
              </a:ext>
            </a:extLst>
          </p:cNvPr>
          <p:cNvSpPr/>
          <p:nvPr/>
        </p:nvSpPr>
        <p:spPr>
          <a:xfrm flipH="1">
            <a:off x="4611746" y="2731197"/>
            <a:ext cx="76200" cy="424235"/>
          </a:xfrm>
          <a:prstGeom prst="rect">
            <a:avLst/>
          </a:prstGeom>
          <a:solidFill>
            <a:srgbClr val="F7F3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C33FC2B-8C15-8226-06D7-24D0A445D739}"/>
              </a:ext>
            </a:extLst>
          </p:cNvPr>
          <p:cNvSpPr/>
          <p:nvPr/>
        </p:nvSpPr>
        <p:spPr>
          <a:xfrm flipH="1">
            <a:off x="7126248" y="2697258"/>
            <a:ext cx="76200" cy="424235"/>
          </a:xfrm>
          <a:prstGeom prst="rect">
            <a:avLst/>
          </a:prstGeom>
          <a:solidFill>
            <a:srgbClr val="F7F3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9231BBE-1F6F-1CD7-9972-73FE7E12FE04}"/>
              </a:ext>
            </a:extLst>
          </p:cNvPr>
          <p:cNvSpPr/>
          <p:nvPr/>
        </p:nvSpPr>
        <p:spPr>
          <a:xfrm flipH="1">
            <a:off x="10269850" y="2680424"/>
            <a:ext cx="76200" cy="424235"/>
          </a:xfrm>
          <a:prstGeom prst="rect">
            <a:avLst/>
          </a:prstGeom>
          <a:solidFill>
            <a:srgbClr val="F7F3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C1C3503-A327-FD2D-7ED1-8895499594B2}"/>
              </a:ext>
            </a:extLst>
          </p:cNvPr>
          <p:cNvSpPr/>
          <p:nvPr/>
        </p:nvSpPr>
        <p:spPr>
          <a:xfrm flipH="1">
            <a:off x="13042311" y="2664724"/>
            <a:ext cx="76200" cy="424235"/>
          </a:xfrm>
          <a:prstGeom prst="rect">
            <a:avLst/>
          </a:prstGeom>
          <a:solidFill>
            <a:srgbClr val="F7F3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C039EA-08EE-5DC0-64CA-3D3D946E2DBD}"/>
              </a:ext>
            </a:extLst>
          </p:cNvPr>
          <p:cNvSpPr/>
          <p:nvPr/>
        </p:nvSpPr>
        <p:spPr>
          <a:xfrm>
            <a:off x="14613859" y="1996228"/>
            <a:ext cx="1600200" cy="678887"/>
          </a:xfrm>
          <a:prstGeom prst="rect">
            <a:avLst/>
          </a:prstGeom>
          <a:solidFill>
            <a:srgbClr val="F7F3D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>
                <a:solidFill>
                  <a:schemeClr val="tx2"/>
                </a:solidFill>
                <a:latin typeface="Abadi" panose="020B0604020104020204" pitchFamily="34" charset="77"/>
              </a:rPr>
              <a:t>19h</a:t>
            </a:r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53D08F-F577-2DBB-D19F-5B4B860FED6A}"/>
              </a:ext>
            </a:extLst>
          </p:cNvPr>
          <p:cNvSpPr/>
          <p:nvPr/>
        </p:nvSpPr>
        <p:spPr>
          <a:xfrm flipH="1">
            <a:off x="15432258" y="2701383"/>
            <a:ext cx="76200" cy="424235"/>
          </a:xfrm>
          <a:prstGeom prst="rect">
            <a:avLst/>
          </a:prstGeom>
          <a:solidFill>
            <a:srgbClr val="F7F3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957C7A29-EA68-473E-6BEF-791875DFF977}"/>
              </a:ext>
            </a:extLst>
          </p:cNvPr>
          <p:cNvSpPr/>
          <p:nvPr/>
        </p:nvSpPr>
        <p:spPr>
          <a:xfrm>
            <a:off x="14363225" y="5159916"/>
            <a:ext cx="2986206" cy="44394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7F14F7A0-0D44-EDC2-6430-68E11808E231}"/>
              </a:ext>
            </a:extLst>
          </p:cNvPr>
          <p:cNvSpPr txBox="1"/>
          <p:nvPr/>
        </p:nvSpPr>
        <p:spPr>
          <a:xfrm>
            <a:off x="14559975" y="6225463"/>
            <a:ext cx="253435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2400" b="1">
                <a:solidFill>
                  <a:srgbClr val="F9DFAD"/>
                </a:solidFill>
                <a:latin typeface="Abadi" panose="020B0604020104020204" pitchFamily="34" charset="77"/>
              </a:rPr>
              <a:t>Fin de certaines tâches (si commencées à l’heure) </a:t>
            </a:r>
          </a:p>
          <a:p>
            <a:pPr algn="ctr"/>
            <a:r>
              <a:rPr lang="fr-BE" sz="2400" b="1" i="0">
                <a:solidFill>
                  <a:srgbClr val="F9DFAD"/>
                </a:solidFill>
                <a:effectLst/>
                <a:latin typeface="Abadi" panose="020B0604020104020204" pitchFamily="34" charset="77"/>
              </a:rPr>
              <a:t>Départ des sectio</a:t>
            </a:r>
            <a:r>
              <a:rPr lang="fr-BE" sz="2400" b="1">
                <a:solidFill>
                  <a:srgbClr val="F9DFAD"/>
                </a:solidFill>
                <a:latin typeface="Abadi" panose="020B0604020104020204" pitchFamily="34" charset="77"/>
              </a:rPr>
              <a:t>ns </a:t>
            </a:r>
            <a:endParaRPr lang="fr-BE" sz="2400" b="1" i="0">
              <a:solidFill>
                <a:srgbClr val="000000"/>
              </a:solidFill>
              <a:effectLst/>
              <a:latin typeface="Abadi" panose="020B06040201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85767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271E07-3A5B-DE30-42BE-12CF686B5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287C5DC-52EC-ED77-A1DE-E9F2E2534FCB}"/>
              </a:ext>
            </a:extLst>
          </p:cNvPr>
          <p:cNvSpPr/>
          <p:nvPr/>
        </p:nvSpPr>
        <p:spPr>
          <a:xfrm>
            <a:off x="-229389" y="-689316"/>
            <a:ext cx="9373389" cy="3436032"/>
          </a:xfrm>
          <a:custGeom>
            <a:avLst/>
            <a:gdLst/>
            <a:ahLst/>
            <a:cxnLst/>
            <a:rect l="l" t="t" r="r" b="b"/>
            <a:pathLst>
              <a:path w="9373389" h="3436032">
                <a:moveTo>
                  <a:pt x="0" y="0"/>
                </a:moveTo>
                <a:lnTo>
                  <a:pt x="9373389" y="0"/>
                </a:lnTo>
                <a:lnTo>
                  <a:pt x="9373389" y="3436032"/>
                </a:lnTo>
                <a:lnTo>
                  <a:pt x="0" y="3436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FA91BD29-4076-F1CA-7134-6C04FBB58BE1}"/>
              </a:ext>
            </a:extLst>
          </p:cNvPr>
          <p:cNvSpPr txBox="1"/>
          <p:nvPr/>
        </p:nvSpPr>
        <p:spPr>
          <a:xfrm>
            <a:off x="5103481" y="3811504"/>
            <a:ext cx="8081037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fr-FR" sz="9600" b="1" u="none" strike="noStrike" noProof="0">
                <a:solidFill>
                  <a:srgbClr val="2C3241"/>
                </a:solidFill>
                <a:latin typeface="Waffle Soft"/>
                <a:ea typeface="Waffle Soft"/>
                <a:cs typeface="Waffle Soft"/>
                <a:sym typeface="Waffle Soft"/>
              </a:rPr>
              <a:t>Accès en voiture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01E1B6F-AFB1-5311-2188-6DC481059AEE}"/>
              </a:ext>
            </a:extLst>
          </p:cNvPr>
          <p:cNvSpPr/>
          <p:nvPr/>
        </p:nvSpPr>
        <p:spPr>
          <a:xfrm flipH="1">
            <a:off x="9144000" y="-689316"/>
            <a:ext cx="9373389" cy="3436032"/>
          </a:xfrm>
          <a:custGeom>
            <a:avLst/>
            <a:gdLst/>
            <a:ahLst/>
            <a:cxnLst/>
            <a:rect l="l" t="t" r="r" b="b"/>
            <a:pathLst>
              <a:path w="9373389" h="3436032">
                <a:moveTo>
                  <a:pt x="9373389" y="0"/>
                </a:moveTo>
                <a:lnTo>
                  <a:pt x="0" y="0"/>
                </a:lnTo>
                <a:lnTo>
                  <a:pt x="0" y="3436032"/>
                </a:lnTo>
                <a:lnTo>
                  <a:pt x="9373389" y="3436032"/>
                </a:lnTo>
                <a:lnTo>
                  <a:pt x="93733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FEAE5A1-F0D3-692D-D6B5-8108CF068A75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665B1FE-430F-0C04-F79F-6E2B78C9766A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833E9B3-B504-2E90-817F-F611704F52CE}"/>
              </a:ext>
            </a:extLst>
          </p:cNvPr>
          <p:cNvSpPr/>
          <p:nvPr/>
        </p:nvSpPr>
        <p:spPr>
          <a:xfrm>
            <a:off x="5791200" y="9120456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pic>
        <p:nvPicPr>
          <p:cNvPr id="1026" name="Picture 2" descr="montgolfière ">
            <a:extLst>
              <a:ext uri="{FF2B5EF4-FFF2-40B4-BE49-F238E27FC236}">
                <a16:creationId xmlns:a16="http://schemas.microsoft.com/office/drawing/2014/main" id="{BCE86E65-9647-BBCB-8A84-51B26F198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3890">
            <a:off x="-454940" y="4418270"/>
            <a:ext cx="2420815" cy="242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vion ">
            <a:extLst>
              <a:ext uri="{FF2B5EF4-FFF2-40B4-BE49-F238E27FC236}">
                <a16:creationId xmlns:a16="http://schemas.microsoft.com/office/drawing/2014/main" id="{DB8A11D1-E98C-03D3-5CCF-905EAF77E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9526" flipH="1">
            <a:off x="16567119" y="3098509"/>
            <a:ext cx="1313425" cy="105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476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B95A6D-4BAC-77B7-D2A0-619F779BB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28DA713-E6B1-E7C3-C403-D3DCD091C1D2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E998C50-7C03-0864-8CC0-FE3570192BB4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7FBD2E3-A8DA-9AC8-FD97-A190C1C645AF}"/>
              </a:ext>
            </a:extLst>
          </p:cNvPr>
          <p:cNvSpPr/>
          <p:nvPr/>
        </p:nvSpPr>
        <p:spPr>
          <a:xfrm>
            <a:off x="5817787" y="8740647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1832C54-78F9-ECBE-D3C6-52A480199BC4}"/>
              </a:ext>
            </a:extLst>
          </p:cNvPr>
          <p:cNvSpPr/>
          <p:nvPr/>
        </p:nvSpPr>
        <p:spPr>
          <a:xfrm flipH="1">
            <a:off x="13833109" y="-419658"/>
            <a:ext cx="5916426" cy="3517584"/>
          </a:xfrm>
          <a:custGeom>
            <a:avLst/>
            <a:gdLst/>
            <a:ahLst/>
            <a:cxnLst/>
            <a:rect l="l" t="t" r="r" b="b"/>
            <a:pathLst>
              <a:path w="5916426" h="3517584">
                <a:moveTo>
                  <a:pt x="5916426" y="0"/>
                </a:moveTo>
                <a:lnTo>
                  <a:pt x="0" y="0"/>
                </a:lnTo>
                <a:lnTo>
                  <a:pt x="0" y="3517584"/>
                </a:lnTo>
                <a:lnTo>
                  <a:pt x="5916426" y="3517584"/>
                </a:lnTo>
                <a:lnTo>
                  <a:pt x="591642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57B90DC-8E94-3EBD-B774-E019798B712B}"/>
              </a:ext>
            </a:extLst>
          </p:cNvPr>
          <p:cNvSpPr/>
          <p:nvPr/>
        </p:nvSpPr>
        <p:spPr>
          <a:xfrm>
            <a:off x="-3161264" y="22316"/>
            <a:ext cx="8411436" cy="2678268"/>
          </a:xfrm>
          <a:custGeom>
            <a:avLst/>
            <a:gdLst/>
            <a:ahLst/>
            <a:cxnLst/>
            <a:rect l="l" t="t" r="r" b="b"/>
            <a:pathLst>
              <a:path w="8411436" h="2678268">
                <a:moveTo>
                  <a:pt x="0" y="0"/>
                </a:moveTo>
                <a:lnTo>
                  <a:pt x="8411436" y="0"/>
                </a:lnTo>
                <a:lnTo>
                  <a:pt x="8411436" y="2678268"/>
                </a:lnTo>
                <a:lnTo>
                  <a:pt x="0" y="26782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114988B6-0344-B308-718B-CB4ACD3F11C4}"/>
              </a:ext>
            </a:extLst>
          </p:cNvPr>
          <p:cNvGrpSpPr/>
          <p:nvPr/>
        </p:nvGrpSpPr>
        <p:grpSpPr>
          <a:xfrm>
            <a:off x="816219" y="699287"/>
            <a:ext cx="16655562" cy="8954012"/>
            <a:chOff x="0" y="0"/>
            <a:chExt cx="3691212" cy="1868218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576BBEC7-2A86-F4D5-02DC-218F21852F19}"/>
                </a:ext>
              </a:extLst>
            </p:cNvPr>
            <p:cNvSpPr/>
            <p:nvPr/>
          </p:nvSpPr>
          <p:spPr>
            <a:xfrm>
              <a:off x="0" y="0"/>
              <a:ext cx="3691212" cy="1868218"/>
            </a:xfrm>
            <a:custGeom>
              <a:avLst/>
              <a:gdLst/>
              <a:ahLst/>
              <a:cxnLst/>
              <a:rect l="l" t="t" r="r" b="b"/>
              <a:pathLst>
                <a:path w="3691212" h="1868218">
                  <a:moveTo>
                    <a:pt x="28172" y="0"/>
                  </a:moveTo>
                  <a:lnTo>
                    <a:pt x="3663040" y="0"/>
                  </a:lnTo>
                  <a:cubicBezTo>
                    <a:pt x="3670511" y="0"/>
                    <a:pt x="3677677" y="2968"/>
                    <a:pt x="3682960" y="8252"/>
                  </a:cubicBezTo>
                  <a:cubicBezTo>
                    <a:pt x="3688244" y="13535"/>
                    <a:pt x="3691212" y="20701"/>
                    <a:pt x="3691212" y="28172"/>
                  </a:cubicBezTo>
                  <a:lnTo>
                    <a:pt x="3691212" y="1840045"/>
                  </a:lnTo>
                  <a:cubicBezTo>
                    <a:pt x="3691212" y="1855605"/>
                    <a:pt x="3678599" y="1868218"/>
                    <a:pt x="3663040" y="1868218"/>
                  </a:cubicBezTo>
                  <a:lnTo>
                    <a:pt x="28172" y="1868218"/>
                  </a:lnTo>
                  <a:cubicBezTo>
                    <a:pt x="12613" y="1868218"/>
                    <a:pt x="0" y="1855605"/>
                    <a:pt x="0" y="1840045"/>
                  </a:cubicBezTo>
                  <a:lnTo>
                    <a:pt x="0" y="28172"/>
                  </a:lnTo>
                  <a:cubicBezTo>
                    <a:pt x="0" y="12613"/>
                    <a:pt x="12613" y="0"/>
                    <a:pt x="28172" y="0"/>
                  </a:cubicBezTo>
                  <a:close/>
                </a:path>
              </a:pathLst>
            </a:custGeom>
            <a:solidFill>
              <a:srgbClr val="2C3241"/>
            </a:solidFill>
          </p:spPr>
          <p:txBody>
            <a:bodyPr/>
            <a:lstStyle/>
            <a:p>
              <a:endParaRPr lang="fr-FR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87DE8323-A89E-18E8-DCEF-CA6485F3A2CE}"/>
                </a:ext>
              </a:extLst>
            </p:cNvPr>
            <p:cNvSpPr txBox="1"/>
            <p:nvPr/>
          </p:nvSpPr>
          <p:spPr>
            <a:xfrm>
              <a:off x="0" y="-38100"/>
              <a:ext cx="3691212" cy="1906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18D5DA15-65C3-2F42-907E-59E9E8DC811E}"/>
              </a:ext>
            </a:extLst>
          </p:cNvPr>
          <p:cNvSpPr txBox="1"/>
          <p:nvPr/>
        </p:nvSpPr>
        <p:spPr>
          <a:xfrm>
            <a:off x="1274266" y="728254"/>
            <a:ext cx="8514930" cy="1187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833"/>
              </a:lnSpc>
              <a:spcBef>
                <a:spcPct val="0"/>
              </a:spcBef>
            </a:pPr>
            <a:r>
              <a:rPr lang="fr-FR" sz="7024" noProof="0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Accès en voiture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7B8D1BB-9118-89EC-CA02-6098C09252EE}"/>
              </a:ext>
            </a:extLst>
          </p:cNvPr>
          <p:cNvSpPr txBox="1"/>
          <p:nvPr/>
        </p:nvSpPr>
        <p:spPr>
          <a:xfrm>
            <a:off x="1467209" y="2042824"/>
            <a:ext cx="8514930" cy="649408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fr-BE" sz="3200" b="1">
                <a:solidFill>
                  <a:schemeClr val="bg1"/>
                </a:solidFill>
                <a:latin typeface="Abadi" panose="020B0604020104020204" pitchFamily="34" charset="77"/>
              </a:rPr>
              <a:t>POUR LES STAFFS</a:t>
            </a:r>
          </a:p>
          <a:p>
            <a:r>
              <a:rPr lang="fr-BE" sz="3200" b="1">
                <a:solidFill>
                  <a:schemeClr val="bg1"/>
                </a:solidFill>
                <a:latin typeface="Abadi" panose="020B0604020104020204" pitchFamily="34" charset="77"/>
              </a:rPr>
              <a:t> </a:t>
            </a:r>
          </a:p>
          <a:p>
            <a:r>
              <a:rPr lang="fr-BE" sz="3200" b="1" u="sng">
                <a:solidFill>
                  <a:schemeClr val="bg1"/>
                </a:solidFill>
                <a:latin typeface="Abadi" panose="020B0604020104020204" pitchFamily="34" charset="77"/>
              </a:rPr>
              <a:t>SAMEDI 28 </a:t>
            </a:r>
            <a:endParaRPr lang="fr-FR" sz="3200" b="1" u="sng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>
                <a:solidFill>
                  <a:schemeClr val="bg1"/>
                </a:solidFill>
                <a:latin typeface="Abadi" panose="020B0604020104020204" pitchFamily="34" charset="77"/>
              </a:rPr>
              <a:t>Laisser-passer unique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>
                <a:solidFill>
                  <a:schemeClr val="bg1"/>
                </a:solidFill>
                <a:latin typeface="Abadi" panose="020B0604020104020204" pitchFamily="34" charset="77"/>
              </a:rPr>
              <a:t>1 véhicule par section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>
                <a:solidFill>
                  <a:schemeClr val="bg1"/>
                </a:solidFill>
                <a:latin typeface="Abadi" panose="020B0604020104020204" pitchFamily="34" charset="77"/>
              </a:rPr>
              <a:t>Sens </a:t>
            </a:r>
            <a:r>
              <a:rPr lang="fr-FR" sz="3200" b="1">
                <a:solidFill>
                  <a:srgbClr val="FF0000"/>
                </a:solidFill>
                <a:latin typeface="Abadi" panose="020B0604020104020204" pitchFamily="34" charset="77"/>
              </a:rPr>
              <a:t>CONTRAIRE</a:t>
            </a:r>
            <a:r>
              <a:rPr lang="fr-FR" sz="3200" b="1">
                <a:solidFill>
                  <a:schemeClr val="bg1"/>
                </a:solidFill>
                <a:latin typeface="Abadi" panose="020B0604020104020204" pitchFamily="34" charset="77"/>
              </a:rPr>
              <a:t> de la course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>
                <a:solidFill>
                  <a:schemeClr val="bg1"/>
                </a:solidFill>
                <a:latin typeface="Abadi" panose="020B0604020104020204" pitchFamily="34" charset="77"/>
              </a:rPr>
              <a:t>Déchargement rapide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3200" b="1">
              <a:solidFill>
                <a:schemeClr val="bg1"/>
              </a:solidFill>
              <a:latin typeface="Abadi" panose="020B0604020104020204" pitchFamily="34" charset="77"/>
            </a:endParaRPr>
          </a:p>
          <a:p>
            <a:r>
              <a:rPr lang="fr-FR" sz="3200" b="1" u="sng">
                <a:solidFill>
                  <a:schemeClr val="bg1"/>
                </a:solidFill>
                <a:latin typeface="Abadi" panose="020B0604020104020204" pitchFamily="34" charset="77"/>
              </a:rPr>
              <a:t>DIMANCHE 29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>
                <a:solidFill>
                  <a:schemeClr val="bg1"/>
                </a:solidFill>
                <a:latin typeface="Abadi" panose="020B0604020104020204" pitchFamily="34" charset="77"/>
              </a:rPr>
              <a:t>Laisser-passer unique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>
                <a:solidFill>
                  <a:schemeClr val="bg1"/>
                </a:solidFill>
                <a:latin typeface="Abadi" panose="020B0604020104020204" pitchFamily="34" charset="77"/>
              </a:rPr>
              <a:t>1 véhicule par section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>
                <a:solidFill>
                  <a:srgbClr val="FF0000"/>
                </a:solidFill>
                <a:latin typeface="Abadi" panose="020B0604020104020204" pitchFamily="34" charset="77"/>
              </a:rPr>
              <a:t>SENS DE LA COURSE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>
                <a:solidFill>
                  <a:schemeClr val="bg1"/>
                </a:solidFill>
                <a:latin typeface="Abadi" panose="020B0604020104020204" pitchFamily="34" charset="77"/>
              </a:rPr>
              <a:t>Chargement rapide</a:t>
            </a:r>
            <a:endParaRPr lang="fr-BE" sz="3200" b="1">
              <a:solidFill>
                <a:schemeClr val="bg1"/>
              </a:solidFill>
              <a:latin typeface="Abadi" panose="020B0604020104020204" pitchFamily="34" charset="77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397CC4E-0712-DC31-5F75-B1B43CE76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452" y="510693"/>
            <a:ext cx="7315200" cy="9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946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48A097-9E20-D330-BD30-A2BAA89D6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399BAC8-8C78-52E4-0456-8D7B495C9E6A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E01A407-324D-00E5-4905-E65A4024A0A4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B481162-51AC-08E7-E8CC-254223C32DDD}"/>
              </a:ext>
            </a:extLst>
          </p:cNvPr>
          <p:cNvSpPr/>
          <p:nvPr/>
        </p:nvSpPr>
        <p:spPr>
          <a:xfrm>
            <a:off x="5817787" y="8740647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7036048-B077-E2C6-F2FB-CDE92F436392}"/>
              </a:ext>
            </a:extLst>
          </p:cNvPr>
          <p:cNvSpPr/>
          <p:nvPr/>
        </p:nvSpPr>
        <p:spPr>
          <a:xfrm flipH="1">
            <a:off x="13833109" y="-419658"/>
            <a:ext cx="5916426" cy="3517584"/>
          </a:xfrm>
          <a:custGeom>
            <a:avLst/>
            <a:gdLst/>
            <a:ahLst/>
            <a:cxnLst/>
            <a:rect l="l" t="t" r="r" b="b"/>
            <a:pathLst>
              <a:path w="5916426" h="3517584">
                <a:moveTo>
                  <a:pt x="5916426" y="0"/>
                </a:moveTo>
                <a:lnTo>
                  <a:pt x="0" y="0"/>
                </a:lnTo>
                <a:lnTo>
                  <a:pt x="0" y="3517584"/>
                </a:lnTo>
                <a:lnTo>
                  <a:pt x="5916426" y="3517584"/>
                </a:lnTo>
                <a:lnTo>
                  <a:pt x="591642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45F10D2-5E0A-7165-2F27-A73095AA96CB}"/>
              </a:ext>
            </a:extLst>
          </p:cNvPr>
          <p:cNvSpPr/>
          <p:nvPr/>
        </p:nvSpPr>
        <p:spPr>
          <a:xfrm>
            <a:off x="-3161264" y="22316"/>
            <a:ext cx="8411436" cy="2678268"/>
          </a:xfrm>
          <a:custGeom>
            <a:avLst/>
            <a:gdLst/>
            <a:ahLst/>
            <a:cxnLst/>
            <a:rect l="l" t="t" r="r" b="b"/>
            <a:pathLst>
              <a:path w="8411436" h="2678268">
                <a:moveTo>
                  <a:pt x="0" y="0"/>
                </a:moveTo>
                <a:lnTo>
                  <a:pt x="8411436" y="0"/>
                </a:lnTo>
                <a:lnTo>
                  <a:pt x="8411436" y="2678268"/>
                </a:lnTo>
                <a:lnTo>
                  <a:pt x="0" y="26782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E63677FE-CA03-29B8-BEBC-596EAE407E95}"/>
              </a:ext>
            </a:extLst>
          </p:cNvPr>
          <p:cNvGrpSpPr/>
          <p:nvPr/>
        </p:nvGrpSpPr>
        <p:grpSpPr>
          <a:xfrm>
            <a:off x="816219" y="699287"/>
            <a:ext cx="16655562" cy="8954012"/>
            <a:chOff x="0" y="0"/>
            <a:chExt cx="3691212" cy="1868218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229C4BE4-E03B-DC2D-94F6-9EEBDF028507}"/>
                </a:ext>
              </a:extLst>
            </p:cNvPr>
            <p:cNvSpPr/>
            <p:nvPr/>
          </p:nvSpPr>
          <p:spPr>
            <a:xfrm>
              <a:off x="0" y="0"/>
              <a:ext cx="3691212" cy="1868218"/>
            </a:xfrm>
            <a:custGeom>
              <a:avLst/>
              <a:gdLst/>
              <a:ahLst/>
              <a:cxnLst/>
              <a:rect l="l" t="t" r="r" b="b"/>
              <a:pathLst>
                <a:path w="3691212" h="1868218">
                  <a:moveTo>
                    <a:pt x="28172" y="0"/>
                  </a:moveTo>
                  <a:lnTo>
                    <a:pt x="3663040" y="0"/>
                  </a:lnTo>
                  <a:cubicBezTo>
                    <a:pt x="3670511" y="0"/>
                    <a:pt x="3677677" y="2968"/>
                    <a:pt x="3682960" y="8252"/>
                  </a:cubicBezTo>
                  <a:cubicBezTo>
                    <a:pt x="3688244" y="13535"/>
                    <a:pt x="3691212" y="20701"/>
                    <a:pt x="3691212" y="28172"/>
                  </a:cubicBezTo>
                  <a:lnTo>
                    <a:pt x="3691212" y="1840045"/>
                  </a:lnTo>
                  <a:cubicBezTo>
                    <a:pt x="3691212" y="1855605"/>
                    <a:pt x="3678599" y="1868218"/>
                    <a:pt x="3663040" y="1868218"/>
                  </a:cubicBezTo>
                  <a:lnTo>
                    <a:pt x="28172" y="1868218"/>
                  </a:lnTo>
                  <a:cubicBezTo>
                    <a:pt x="12613" y="1868218"/>
                    <a:pt x="0" y="1855605"/>
                    <a:pt x="0" y="1840045"/>
                  </a:cubicBezTo>
                  <a:lnTo>
                    <a:pt x="0" y="28172"/>
                  </a:lnTo>
                  <a:cubicBezTo>
                    <a:pt x="0" y="12613"/>
                    <a:pt x="12613" y="0"/>
                    <a:pt x="28172" y="0"/>
                  </a:cubicBezTo>
                  <a:close/>
                </a:path>
              </a:pathLst>
            </a:custGeom>
            <a:solidFill>
              <a:srgbClr val="2C3241"/>
            </a:solidFill>
          </p:spPr>
          <p:txBody>
            <a:bodyPr/>
            <a:lstStyle/>
            <a:p>
              <a:endParaRPr lang="fr-FR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CC654FC8-344A-DAA2-D90D-9F04AFC40A71}"/>
                </a:ext>
              </a:extLst>
            </p:cNvPr>
            <p:cNvSpPr txBox="1"/>
            <p:nvPr/>
          </p:nvSpPr>
          <p:spPr>
            <a:xfrm>
              <a:off x="0" y="-38100"/>
              <a:ext cx="3691212" cy="1906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0407C6FB-1B31-0917-783B-056F415AB065}"/>
              </a:ext>
            </a:extLst>
          </p:cNvPr>
          <p:cNvSpPr txBox="1"/>
          <p:nvPr/>
        </p:nvSpPr>
        <p:spPr>
          <a:xfrm>
            <a:off x="1274266" y="728254"/>
            <a:ext cx="8514930" cy="1187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833"/>
              </a:lnSpc>
              <a:spcBef>
                <a:spcPct val="0"/>
              </a:spcBef>
            </a:pPr>
            <a:r>
              <a:rPr lang="fr-FR" sz="7024" noProof="0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Accès en voiture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5156704-692A-DE86-C591-0887A8DE64FC}"/>
              </a:ext>
            </a:extLst>
          </p:cNvPr>
          <p:cNvSpPr txBox="1"/>
          <p:nvPr/>
        </p:nvSpPr>
        <p:spPr>
          <a:xfrm>
            <a:off x="1467209" y="2042824"/>
            <a:ext cx="8514930" cy="353943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fr-BE" sz="3200" b="1">
                <a:solidFill>
                  <a:schemeClr val="bg1"/>
                </a:solidFill>
                <a:latin typeface="Abadi" panose="020B0604020104020204" pitchFamily="34" charset="77"/>
              </a:rPr>
              <a:t>POUR LES ANIMÉS</a:t>
            </a:r>
          </a:p>
          <a:p>
            <a:r>
              <a:rPr lang="fr-BE" sz="3200" b="1">
                <a:solidFill>
                  <a:schemeClr val="bg1"/>
                </a:solidFill>
                <a:latin typeface="Abadi" panose="020B0604020104020204" pitchFamily="34" charset="77"/>
              </a:rPr>
              <a:t> </a:t>
            </a:r>
          </a:p>
          <a:p>
            <a:r>
              <a:rPr lang="fr-BE" sz="3200" b="1" u="sng">
                <a:solidFill>
                  <a:schemeClr val="bg1"/>
                </a:solidFill>
                <a:latin typeface="Abadi" panose="020B0604020104020204" pitchFamily="34" charset="77"/>
              </a:rPr>
              <a:t>SAMEDI et DIMANCHE</a:t>
            </a:r>
            <a:endParaRPr lang="fr-FR" sz="3200" b="1" u="sng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>
                <a:solidFill>
                  <a:schemeClr val="bg1"/>
                </a:solidFill>
                <a:latin typeface="Abadi" panose="020B0604020104020204" pitchFamily="34" charset="77"/>
              </a:rPr>
              <a:t>2 zones de Kiss &amp; Ride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>
                <a:solidFill>
                  <a:schemeClr val="bg1"/>
                </a:solidFill>
                <a:latin typeface="Abadi" panose="020B0604020104020204" pitchFamily="34" charset="77"/>
              </a:rPr>
              <a:t>RDV en dehors du bois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b="1">
                <a:solidFill>
                  <a:schemeClr val="bg1"/>
                </a:solidFill>
                <a:latin typeface="Abadi" panose="020B0604020104020204" pitchFamily="34" charset="77"/>
              </a:rPr>
              <a:t>PAS de stationnement </a:t>
            </a:r>
          </a:p>
          <a:p>
            <a:r>
              <a:rPr lang="fr-FR" sz="3200" b="1">
                <a:solidFill>
                  <a:schemeClr val="bg1"/>
                </a:solidFill>
                <a:latin typeface="Abadi" panose="020B0604020104020204" pitchFamily="34" charset="77"/>
              </a:rPr>
              <a:t> </a:t>
            </a:r>
            <a:endParaRPr lang="fr-BE" sz="3200" b="1">
              <a:solidFill>
                <a:schemeClr val="bg1"/>
              </a:solidFill>
              <a:latin typeface="Abadi" panose="020B0604020104020204" pitchFamily="34" charset="77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4107446-6CF7-595E-85AC-FD96D89B5F39}"/>
              </a:ext>
            </a:extLst>
          </p:cNvPr>
          <p:cNvSpPr txBox="1"/>
          <p:nvPr/>
        </p:nvSpPr>
        <p:spPr>
          <a:xfrm>
            <a:off x="1292851" y="7044967"/>
            <a:ext cx="9084893" cy="181588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fr-FR" sz="2800">
                <a:latin typeface="ADLaM Display" panose="020F0502020204030204" pitchFamily="34" charset="0"/>
                <a:cs typeface="ADLaM Display" panose="020F0502020204030204" pitchFamily="34" charset="0"/>
              </a:rPr>
              <a:t>SI POSSIBLE, ÉVITEZ LES ⚠️</a:t>
            </a:r>
          </a:p>
          <a:p>
            <a:r>
              <a:rPr lang="fr-FR" sz="2800">
                <a:latin typeface="ADLaM Display" panose="020F0502020204030204" pitchFamily="34" charset="0"/>
                <a:cs typeface="ADLaM Display" panose="020F0502020204030204" pitchFamily="34" charset="0"/>
              </a:rPr>
              <a:t>On vous conseille fortement de donner rdv aux parents </a:t>
            </a:r>
            <a:r>
              <a:rPr lang="fr-FR" sz="2800">
                <a:solidFill>
                  <a:srgbClr val="FF0000"/>
                </a:solidFill>
                <a:latin typeface="ADLaM Display" panose="020F0502020204030204" pitchFamily="34" charset="0"/>
                <a:cs typeface="ADLaM Display" panose="020F0502020204030204" pitchFamily="34" charset="0"/>
              </a:rPr>
              <a:t>en DEHORS du bois</a:t>
            </a:r>
            <a:r>
              <a:rPr lang="fr-FR" sz="2800">
                <a:latin typeface="ADLaM Display" panose="020F0502020204030204" pitchFamily="34" charset="0"/>
                <a:cs typeface="ADLaM Display" panose="020F0502020204030204" pitchFamily="34" charset="0"/>
              </a:rPr>
              <a:t>. Depuis le changement du sens de circulation, la situation est complexe. </a:t>
            </a:r>
          </a:p>
        </p:txBody>
      </p:sp>
      <p:pic>
        <p:nvPicPr>
          <p:cNvPr id="3074" name="Pictur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684F5916-1E66-9652-6C16-C85BBE57D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688" y="1692286"/>
            <a:ext cx="10265093" cy="491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364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7ADB04-3D55-7B9B-D654-EE6DC4AF7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B9E3814-9E18-0A38-CE0A-44594E5226B8}"/>
              </a:ext>
            </a:extLst>
          </p:cNvPr>
          <p:cNvSpPr/>
          <p:nvPr/>
        </p:nvSpPr>
        <p:spPr>
          <a:xfrm>
            <a:off x="-229389" y="-689316"/>
            <a:ext cx="9373389" cy="3436032"/>
          </a:xfrm>
          <a:custGeom>
            <a:avLst/>
            <a:gdLst/>
            <a:ahLst/>
            <a:cxnLst/>
            <a:rect l="l" t="t" r="r" b="b"/>
            <a:pathLst>
              <a:path w="9373389" h="3436032">
                <a:moveTo>
                  <a:pt x="0" y="0"/>
                </a:moveTo>
                <a:lnTo>
                  <a:pt x="9373389" y="0"/>
                </a:lnTo>
                <a:lnTo>
                  <a:pt x="9373389" y="3436032"/>
                </a:lnTo>
                <a:lnTo>
                  <a:pt x="0" y="3436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C0BC6551-9D0A-9DA4-8C41-A359CC8DCE2E}"/>
              </a:ext>
            </a:extLst>
          </p:cNvPr>
          <p:cNvSpPr txBox="1"/>
          <p:nvPr/>
        </p:nvSpPr>
        <p:spPr>
          <a:xfrm>
            <a:off x="5103481" y="3811504"/>
            <a:ext cx="8081037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fr-FR" sz="9600" b="1" u="none" strike="noStrike" noProof="0">
                <a:solidFill>
                  <a:srgbClr val="2C3241"/>
                </a:solidFill>
                <a:latin typeface="Waffle Soft"/>
                <a:ea typeface="Waffle Soft"/>
                <a:cs typeface="Waffle Soft"/>
                <a:sym typeface="Waffle Soft"/>
              </a:rPr>
              <a:t>Avant la course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5E59E43-3874-AD96-3088-EE34B438009E}"/>
              </a:ext>
            </a:extLst>
          </p:cNvPr>
          <p:cNvSpPr/>
          <p:nvPr/>
        </p:nvSpPr>
        <p:spPr>
          <a:xfrm flipH="1">
            <a:off x="9144000" y="-689316"/>
            <a:ext cx="9373389" cy="3436032"/>
          </a:xfrm>
          <a:custGeom>
            <a:avLst/>
            <a:gdLst/>
            <a:ahLst/>
            <a:cxnLst/>
            <a:rect l="l" t="t" r="r" b="b"/>
            <a:pathLst>
              <a:path w="9373389" h="3436032">
                <a:moveTo>
                  <a:pt x="9373389" y="0"/>
                </a:moveTo>
                <a:lnTo>
                  <a:pt x="0" y="0"/>
                </a:lnTo>
                <a:lnTo>
                  <a:pt x="0" y="3436032"/>
                </a:lnTo>
                <a:lnTo>
                  <a:pt x="9373389" y="3436032"/>
                </a:lnTo>
                <a:lnTo>
                  <a:pt x="93733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BBE9470-8D5E-5E6F-1678-1894645616C1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2946AEC-D324-0D9B-39FB-224EC3F90A06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93D940F-8F76-1D9D-3EA6-142119E64B8B}"/>
              </a:ext>
            </a:extLst>
          </p:cNvPr>
          <p:cNvSpPr/>
          <p:nvPr/>
        </p:nvSpPr>
        <p:spPr>
          <a:xfrm>
            <a:off x="5791200" y="9120456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pic>
        <p:nvPicPr>
          <p:cNvPr id="1026" name="Picture 2" descr="montgolfière ">
            <a:extLst>
              <a:ext uri="{FF2B5EF4-FFF2-40B4-BE49-F238E27FC236}">
                <a16:creationId xmlns:a16="http://schemas.microsoft.com/office/drawing/2014/main" id="{982CDE11-54A6-1FA7-E74B-99B607645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3890">
            <a:off x="-454940" y="4418270"/>
            <a:ext cx="2420815" cy="242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vion ">
            <a:extLst>
              <a:ext uri="{FF2B5EF4-FFF2-40B4-BE49-F238E27FC236}">
                <a16:creationId xmlns:a16="http://schemas.microsoft.com/office/drawing/2014/main" id="{3037795F-C0C0-DDD5-2DA4-49A6AE55F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9526" flipH="1">
            <a:off x="16567119" y="3098509"/>
            <a:ext cx="1313425" cy="105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724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4853C1-175B-299D-2C33-C7E47A023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EB35F02-E77A-69F7-86DF-24277D5C5AF0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08777F2-D420-87BB-8C41-504B47D39DD3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0D782F7-FE6D-FB8D-00BC-0FAFAF0C8D5D}"/>
              </a:ext>
            </a:extLst>
          </p:cNvPr>
          <p:cNvSpPr/>
          <p:nvPr/>
        </p:nvSpPr>
        <p:spPr>
          <a:xfrm>
            <a:off x="5817787" y="8740647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455931E-10E9-8FCC-57C3-773618695B5F}"/>
              </a:ext>
            </a:extLst>
          </p:cNvPr>
          <p:cNvSpPr/>
          <p:nvPr/>
        </p:nvSpPr>
        <p:spPr>
          <a:xfrm>
            <a:off x="-22938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0" y="0"/>
                </a:moveTo>
                <a:lnTo>
                  <a:pt x="7006260" y="0"/>
                </a:lnTo>
                <a:lnTo>
                  <a:pt x="7006260" y="2568306"/>
                </a:lnTo>
                <a:lnTo>
                  <a:pt x="0" y="25683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E8C623E-39A1-A32C-8E44-C8A36D0D4286}"/>
              </a:ext>
            </a:extLst>
          </p:cNvPr>
          <p:cNvSpPr/>
          <p:nvPr/>
        </p:nvSpPr>
        <p:spPr>
          <a:xfrm flipH="1">
            <a:off x="1151112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7006260" y="0"/>
                </a:moveTo>
                <a:lnTo>
                  <a:pt x="0" y="0"/>
                </a:lnTo>
                <a:lnTo>
                  <a:pt x="0" y="2568306"/>
                </a:lnTo>
                <a:lnTo>
                  <a:pt x="7006260" y="2568306"/>
                </a:lnTo>
                <a:lnTo>
                  <a:pt x="700626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7088382E-E0F8-7EF8-6295-04C626FC451C}"/>
              </a:ext>
            </a:extLst>
          </p:cNvPr>
          <p:cNvGrpSpPr/>
          <p:nvPr/>
        </p:nvGrpSpPr>
        <p:grpSpPr>
          <a:xfrm>
            <a:off x="716465" y="682095"/>
            <a:ext cx="16858789" cy="9050448"/>
            <a:chOff x="0" y="0"/>
            <a:chExt cx="3691212" cy="1868218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B51D4DD2-3304-E892-0E14-9EFB6015F0C2}"/>
                </a:ext>
              </a:extLst>
            </p:cNvPr>
            <p:cNvSpPr/>
            <p:nvPr/>
          </p:nvSpPr>
          <p:spPr>
            <a:xfrm>
              <a:off x="0" y="0"/>
              <a:ext cx="3691212" cy="1868218"/>
            </a:xfrm>
            <a:custGeom>
              <a:avLst/>
              <a:gdLst/>
              <a:ahLst/>
              <a:cxnLst/>
              <a:rect l="l" t="t" r="r" b="b"/>
              <a:pathLst>
                <a:path w="3691212" h="1868218">
                  <a:moveTo>
                    <a:pt x="28172" y="0"/>
                  </a:moveTo>
                  <a:lnTo>
                    <a:pt x="3663040" y="0"/>
                  </a:lnTo>
                  <a:cubicBezTo>
                    <a:pt x="3670511" y="0"/>
                    <a:pt x="3677677" y="2968"/>
                    <a:pt x="3682960" y="8252"/>
                  </a:cubicBezTo>
                  <a:cubicBezTo>
                    <a:pt x="3688244" y="13535"/>
                    <a:pt x="3691212" y="20701"/>
                    <a:pt x="3691212" y="28172"/>
                  </a:cubicBezTo>
                  <a:lnTo>
                    <a:pt x="3691212" y="1840045"/>
                  </a:lnTo>
                  <a:cubicBezTo>
                    <a:pt x="3691212" y="1855605"/>
                    <a:pt x="3678599" y="1868218"/>
                    <a:pt x="3663040" y="1868218"/>
                  </a:cubicBezTo>
                  <a:lnTo>
                    <a:pt x="28172" y="1868218"/>
                  </a:lnTo>
                  <a:cubicBezTo>
                    <a:pt x="12613" y="1868218"/>
                    <a:pt x="0" y="1855605"/>
                    <a:pt x="0" y="1840045"/>
                  </a:cubicBezTo>
                  <a:lnTo>
                    <a:pt x="0" y="28172"/>
                  </a:lnTo>
                  <a:cubicBezTo>
                    <a:pt x="0" y="12613"/>
                    <a:pt x="12613" y="0"/>
                    <a:pt x="28172" y="0"/>
                  </a:cubicBezTo>
                  <a:close/>
                </a:path>
              </a:pathLst>
            </a:custGeom>
            <a:solidFill>
              <a:srgbClr val="2C3241"/>
            </a:solidFill>
          </p:spPr>
          <p:txBody>
            <a:bodyPr/>
            <a:lstStyle/>
            <a:p>
              <a:endParaRPr lang="fr-FR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ECD9A434-928C-52BE-29F8-03A6DF7AFBFA}"/>
                </a:ext>
              </a:extLst>
            </p:cNvPr>
            <p:cNvSpPr txBox="1"/>
            <p:nvPr/>
          </p:nvSpPr>
          <p:spPr>
            <a:xfrm>
              <a:off x="0" y="-38100"/>
              <a:ext cx="3691212" cy="1906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9AF3B7C1-0276-90D8-CD52-943833044420}"/>
              </a:ext>
            </a:extLst>
          </p:cNvPr>
          <p:cNvSpPr txBox="1"/>
          <p:nvPr/>
        </p:nvSpPr>
        <p:spPr>
          <a:xfrm>
            <a:off x="1364785" y="2088427"/>
            <a:ext cx="15773400" cy="6164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nl-BE" sz="2800" b="1" u="sng" noProof="0" dirty="0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Samedi 28/03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nl-BE" sz="2800" b="1" dirty="0">
                <a:solidFill>
                  <a:schemeClr val="bg1"/>
                </a:solidFill>
                <a:latin typeface="Abadi" panose="020B0604020104020204" pitchFamily="34" charset="77"/>
                <a:sym typeface="Josefin Sans"/>
              </a:rPr>
              <a:t>Enlèvement matériel: à venir retirer au dépôt attribué 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BE" sz="2800" b="1" dirty="0">
                <a:solidFill>
                  <a:schemeClr val="bg1"/>
                </a:solidFill>
                <a:latin typeface="Abadi" panose="020B0604020104020204" pitchFamily="34" charset="77"/>
                <a:sym typeface="Josefin Sans"/>
              </a:rPr>
              <a:t>Entre 7h et 9h00 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BE" sz="2800" b="1" dirty="0">
                <a:solidFill>
                  <a:schemeClr val="bg1"/>
                </a:solidFill>
                <a:latin typeface="Abadi" panose="020B0604020104020204" pitchFamily="34" charset="77"/>
                <a:sym typeface="Josefin Sans"/>
              </a:rPr>
              <a:t>En 1 seul trajet par section 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BE" sz="2800" b="1" dirty="0">
                <a:solidFill>
                  <a:schemeClr val="bg1"/>
                </a:solidFill>
                <a:latin typeface="Abadi" panose="020B0604020104020204" pitchFamily="34" charset="77"/>
                <a:sym typeface="Josefin Sans"/>
              </a:rPr>
              <a:t>Avec un responsable de section et des animé.e.s pour aider 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endParaRPr lang="nl-BE" sz="2800" dirty="0">
              <a:solidFill>
                <a:schemeClr val="bg1"/>
              </a:solidFill>
              <a:latin typeface="Abadi" panose="020B0604020104020204" pitchFamily="34" charset="77"/>
              <a:sym typeface="Josefin Sans"/>
            </a:endParaRPr>
          </a:p>
          <a:p>
            <a:pPr>
              <a:lnSpc>
                <a:spcPts val="4480"/>
              </a:lnSpc>
              <a:spcBef>
                <a:spcPct val="0"/>
              </a:spcBef>
            </a:pPr>
            <a:endParaRPr lang="fr-BE" sz="2800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br>
              <a:rPr lang="fr-BE" sz="2800" dirty="0">
                <a:solidFill>
                  <a:schemeClr val="bg1"/>
                </a:solidFill>
                <a:latin typeface="Abadi" panose="020B0604020104020204" pitchFamily="34" charset="77"/>
              </a:rPr>
            </a:br>
            <a:br>
              <a:rPr lang="fr-BE" sz="2800" dirty="0">
                <a:solidFill>
                  <a:schemeClr val="bg1"/>
                </a:solidFill>
                <a:latin typeface="Abadi" panose="020B0604020104020204" pitchFamily="34" charset="77"/>
              </a:rPr>
            </a:br>
            <a:endParaRPr lang="fr-BE" sz="2800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Tx/>
              <a:buChar char="-"/>
            </a:pPr>
            <a:endParaRPr lang="fr-FR" sz="3200" noProof="0" dirty="0">
              <a:solidFill>
                <a:srgbClr val="FFFFFF"/>
              </a:solidFill>
              <a:latin typeface="Abadi" panose="020F0502020204030204" pitchFamily="34" charset="0"/>
              <a:ea typeface="Josefin Sans"/>
              <a:cs typeface="Abadi" panose="020F0502020204030204" pitchFamily="34" charset="0"/>
              <a:sym typeface="Josefin San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BC8DDDC-A7C5-927F-DE05-94256FC04951}"/>
              </a:ext>
            </a:extLst>
          </p:cNvPr>
          <p:cNvSpPr txBox="1"/>
          <p:nvPr/>
        </p:nvSpPr>
        <p:spPr>
          <a:xfrm>
            <a:off x="504738" y="682095"/>
            <a:ext cx="6553195" cy="1221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833"/>
              </a:lnSpc>
              <a:spcBef>
                <a:spcPct val="0"/>
              </a:spcBef>
            </a:pPr>
            <a:r>
              <a:rPr lang="fr-FR" sz="7024" b="1" u="none" strike="noStrike" noProof="0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Forfait SNJ   </a:t>
            </a:r>
            <a:r>
              <a:rPr lang="fr-FR" sz="7024" b="1" noProof="0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 </a:t>
            </a:r>
            <a:endParaRPr lang="fr-FR" sz="7024" b="1" u="none" strike="noStrike" noProof="0">
              <a:solidFill>
                <a:srgbClr val="76B2E4"/>
              </a:solidFill>
              <a:latin typeface="Waffle Soft"/>
              <a:ea typeface="Waffle Soft"/>
              <a:cs typeface="Waffle Soft"/>
              <a:sym typeface="Waffle Soft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1C61EEDD-DAF7-8EF5-814C-5B999E9C67FC}"/>
              </a:ext>
            </a:extLst>
          </p:cNvPr>
          <p:cNvSpPr/>
          <p:nvPr/>
        </p:nvSpPr>
        <p:spPr>
          <a:xfrm>
            <a:off x="11726098" y="1436450"/>
            <a:ext cx="5557671" cy="175574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400" b="1" i="1">
                <a:solidFill>
                  <a:sysClr val="windowText" lastClr="000000"/>
                </a:solidFill>
              </a:rPr>
              <a:t>« Article 14.3 : Tout matériel mis à la disposition des sections est, dès sa sortie des dépôts, sous l’entière responsabilité de celles-ci. (...) ».</a:t>
            </a:r>
            <a:endParaRPr lang="fr-BE" sz="240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262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179D13-C8CF-9957-6540-8A7F884C7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D8A98C5-B9E4-08B8-AB3A-317E529E430C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B3FC155-01A1-C893-B5DA-9202501899C4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DD292FD-B076-8E42-23EF-DD512622829E}"/>
              </a:ext>
            </a:extLst>
          </p:cNvPr>
          <p:cNvSpPr/>
          <p:nvPr/>
        </p:nvSpPr>
        <p:spPr>
          <a:xfrm>
            <a:off x="5817787" y="8740647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5F538CF-CDA9-E7FD-4B9D-58B9BF6C165E}"/>
              </a:ext>
            </a:extLst>
          </p:cNvPr>
          <p:cNvSpPr/>
          <p:nvPr/>
        </p:nvSpPr>
        <p:spPr>
          <a:xfrm>
            <a:off x="-22938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0" y="0"/>
                </a:moveTo>
                <a:lnTo>
                  <a:pt x="7006260" y="0"/>
                </a:lnTo>
                <a:lnTo>
                  <a:pt x="7006260" y="2568306"/>
                </a:lnTo>
                <a:lnTo>
                  <a:pt x="0" y="25683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0280BBA-48B4-F4A7-445D-41AA2A541FDD}"/>
              </a:ext>
            </a:extLst>
          </p:cNvPr>
          <p:cNvSpPr/>
          <p:nvPr/>
        </p:nvSpPr>
        <p:spPr>
          <a:xfrm flipH="1">
            <a:off x="1151112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7006260" y="0"/>
                </a:moveTo>
                <a:lnTo>
                  <a:pt x="0" y="0"/>
                </a:lnTo>
                <a:lnTo>
                  <a:pt x="0" y="2568306"/>
                </a:lnTo>
                <a:lnTo>
                  <a:pt x="7006260" y="2568306"/>
                </a:lnTo>
                <a:lnTo>
                  <a:pt x="700626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02C8972C-6878-B621-12CC-54EFCE6A08DB}"/>
              </a:ext>
            </a:extLst>
          </p:cNvPr>
          <p:cNvGrpSpPr/>
          <p:nvPr/>
        </p:nvGrpSpPr>
        <p:grpSpPr>
          <a:xfrm>
            <a:off x="716465" y="682095"/>
            <a:ext cx="16858789" cy="9050448"/>
            <a:chOff x="0" y="0"/>
            <a:chExt cx="3691212" cy="1868218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12D444F-AE60-739B-E234-974B9005D9D8}"/>
                </a:ext>
              </a:extLst>
            </p:cNvPr>
            <p:cNvSpPr/>
            <p:nvPr/>
          </p:nvSpPr>
          <p:spPr>
            <a:xfrm>
              <a:off x="0" y="0"/>
              <a:ext cx="3691212" cy="1868218"/>
            </a:xfrm>
            <a:custGeom>
              <a:avLst/>
              <a:gdLst/>
              <a:ahLst/>
              <a:cxnLst/>
              <a:rect l="l" t="t" r="r" b="b"/>
              <a:pathLst>
                <a:path w="3691212" h="1868218">
                  <a:moveTo>
                    <a:pt x="28172" y="0"/>
                  </a:moveTo>
                  <a:lnTo>
                    <a:pt x="3663040" y="0"/>
                  </a:lnTo>
                  <a:cubicBezTo>
                    <a:pt x="3670511" y="0"/>
                    <a:pt x="3677677" y="2968"/>
                    <a:pt x="3682960" y="8252"/>
                  </a:cubicBezTo>
                  <a:cubicBezTo>
                    <a:pt x="3688244" y="13535"/>
                    <a:pt x="3691212" y="20701"/>
                    <a:pt x="3691212" y="28172"/>
                  </a:cubicBezTo>
                  <a:lnTo>
                    <a:pt x="3691212" y="1840045"/>
                  </a:lnTo>
                  <a:cubicBezTo>
                    <a:pt x="3691212" y="1855605"/>
                    <a:pt x="3678599" y="1868218"/>
                    <a:pt x="3663040" y="1868218"/>
                  </a:cubicBezTo>
                  <a:lnTo>
                    <a:pt x="28172" y="1868218"/>
                  </a:lnTo>
                  <a:cubicBezTo>
                    <a:pt x="12613" y="1868218"/>
                    <a:pt x="0" y="1855605"/>
                    <a:pt x="0" y="1840045"/>
                  </a:cubicBezTo>
                  <a:lnTo>
                    <a:pt x="0" y="28172"/>
                  </a:lnTo>
                  <a:cubicBezTo>
                    <a:pt x="0" y="12613"/>
                    <a:pt x="12613" y="0"/>
                    <a:pt x="28172" y="0"/>
                  </a:cubicBezTo>
                  <a:close/>
                </a:path>
              </a:pathLst>
            </a:custGeom>
            <a:solidFill>
              <a:srgbClr val="2C3241"/>
            </a:solidFill>
          </p:spPr>
          <p:txBody>
            <a:bodyPr/>
            <a:lstStyle/>
            <a:p>
              <a:endParaRPr lang="fr-FR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E7F2FBC5-BF61-C651-A439-ED62BF768CC7}"/>
                </a:ext>
              </a:extLst>
            </p:cNvPr>
            <p:cNvSpPr txBox="1"/>
            <p:nvPr/>
          </p:nvSpPr>
          <p:spPr>
            <a:xfrm>
              <a:off x="0" y="-38100"/>
              <a:ext cx="3691212" cy="1906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33525E6A-578F-78A0-17DD-CA0CB4409686}"/>
              </a:ext>
            </a:extLst>
          </p:cNvPr>
          <p:cNvSpPr txBox="1"/>
          <p:nvPr/>
        </p:nvSpPr>
        <p:spPr>
          <a:xfrm>
            <a:off x="1250674" y="2737645"/>
            <a:ext cx="15773400" cy="6464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nl-BE" sz="2800" dirty="0">
              <a:solidFill>
                <a:schemeClr val="bg1"/>
              </a:solidFill>
              <a:latin typeface="Abadi" panose="020B0604020104020204" pitchFamily="34" charset="77"/>
              <a:sym typeface="Josefin Sans"/>
            </a:endParaRP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nl-BE" sz="2800" b="1" u="sng" dirty="0">
                <a:solidFill>
                  <a:schemeClr val="bg1"/>
                </a:solidFill>
                <a:latin typeface="Abadi" panose="020B0604020104020204" pitchFamily="34" charset="77"/>
                <a:sym typeface="Josefin Sans"/>
              </a:rPr>
              <a:t>Dimanche 29/03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nl-BE" sz="2800" b="1" dirty="0">
                <a:solidFill>
                  <a:schemeClr val="bg1"/>
                </a:solidFill>
                <a:latin typeface="Abadi" panose="020B0604020104020204" pitchFamily="34" charset="77"/>
                <a:sym typeface="Josefin Sans"/>
              </a:rPr>
              <a:t>Retour du matériel : à ramener au dépôt attribué</a:t>
            </a: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BE" sz="2800" b="1" dirty="0">
                <a:solidFill>
                  <a:schemeClr val="bg1"/>
                </a:solidFill>
                <a:latin typeface="Abadi" panose="020B0604020104020204" pitchFamily="34" charset="77"/>
                <a:sym typeface="Josefin Sans"/>
              </a:rPr>
              <a:t>Entre 14h30 et 16h30</a:t>
            </a: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BE" sz="2800" b="1" dirty="0">
                <a:solidFill>
                  <a:schemeClr val="bg1"/>
                </a:solidFill>
                <a:latin typeface="Abadi" panose="020B0604020104020204" pitchFamily="34" charset="77"/>
                <a:sym typeface="Josefin Sans"/>
              </a:rPr>
              <a:t>En 1 seul trajet par section </a:t>
            </a: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BE" sz="2800" b="1" dirty="0">
                <a:solidFill>
                  <a:schemeClr val="bg1"/>
                </a:solidFill>
                <a:latin typeface="Abadi" panose="020B0604020104020204" pitchFamily="34" charset="77"/>
                <a:sym typeface="Josefin Sans"/>
              </a:rPr>
              <a:t>ATTENTION personne ne démonte sa/ses tentes SNJ avant que les équipes de Naninne ne soit passées vérifier l’état de vos tentes  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endParaRPr lang="fr-BE" sz="2800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br>
              <a:rPr lang="fr-BE" sz="2800" dirty="0">
                <a:solidFill>
                  <a:schemeClr val="bg1"/>
                </a:solidFill>
                <a:latin typeface="Abadi" panose="020B0604020104020204" pitchFamily="34" charset="77"/>
              </a:rPr>
            </a:br>
            <a:br>
              <a:rPr lang="fr-BE" sz="2800" dirty="0">
                <a:solidFill>
                  <a:schemeClr val="bg1"/>
                </a:solidFill>
                <a:latin typeface="Abadi" panose="020B0604020104020204" pitchFamily="34" charset="77"/>
              </a:rPr>
            </a:br>
            <a:endParaRPr lang="fr-BE" sz="2800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Tx/>
              <a:buChar char="-"/>
            </a:pPr>
            <a:endParaRPr lang="fr-FR" sz="3200" noProof="0" dirty="0">
              <a:solidFill>
                <a:srgbClr val="FFFFFF"/>
              </a:solidFill>
              <a:latin typeface="Abadi" panose="020F0502020204030204" pitchFamily="34" charset="0"/>
              <a:ea typeface="Josefin Sans"/>
              <a:cs typeface="Abadi" panose="020F0502020204030204" pitchFamily="34" charset="0"/>
              <a:sym typeface="Josefin San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9B64C40A-BE43-55E5-9D37-54CB7A6CB119}"/>
              </a:ext>
            </a:extLst>
          </p:cNvPr>
          <p:cNvSpPr txBox="1"/>
          <p:nvPr/>
        </p:nvSpPr>
        <p:spPr>
          <a:xfrm>
            <a:off x="504738" y="682095"/>
            <a:ext cx="6553195" cy="1221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833"/>
              </a:lnSpc>
              <a:spcBef>
                <a:spcPct val="0"/>
              </a:spcBef>
            </a:pPr>
            <a:r>
              <a:rPr lang="fr-FR" sz="7024" b="1" u="none" strike="noStrike" noProof="0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Forfait SNJ   </a:t>
            </a:r>
            <a:r>
              <a:rPr lang="fr-FR" sz="7024" b="1" noProof="0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 </a:t>
            </a:r>
            <a:endParaRPr lang="fr-FR" sz="7024" b="1" u="none" strike="noStrike" noProof="0">
              <a:solidFill>
                <a:srgbClr val="76B2E4"/>
              </a:solidFill>
              <a:latin typeface="Waffle Soft"/>
              <a:ea typeface="Waffle Soft"/>
              <a:cs typeface="Waffle Soft"/>
              <a:sym typeface="Waffle Soft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2A87A474-F83D-6271-F976-6C774F2B4670}"/>
              </a:ext>
            </a:extLst>
          </p:cNvPr>
          <p:cNvSpPr/>
          <p:nvPr/>
        </p:nvSpPr>
        <p:spPr>
          <a:xfrm>
            <a:off x="11726098" y="1436450"/>
            <a:ext cx="5557671" cy="175574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2400" b="1" i="1">
                <a:solidFill>
                  <a:sysClr val="windowText" lastClr="000000"/>
                </a:solidFill>
              </a:rPr>
              <a:t>« Article 14.3 : Tout matériel mis à la disposition des sections est, dès sa sortie des dépôts, sous l’entière responsabilité de celles-ci. (...) ».</a:t>
            </a:r>
            <a:endParaRPr lang="fr-BE" sz="240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079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76686F-A265-1C82-57BD-BE9C61E31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3282585-6AE3-57B9-31CC-31BBA268F95D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1ECED12-956E-73D6-E70B-72B96687CCAD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1671FFE-21BC-0B63-929A-EC7D03592AEC}"/>
              </a:ext>
            </a:extLst>
          </p:cNvPr>
          <p:cNvSpPr/>
          <p:nvPr/>
        </p:nvSpPr>
        <p:spPr>
          <a:xfrm>
            <a:off x="5817787" y="8740647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C30489E-D85F-CD8F-91CF-AE3EECA8811B}"/>
              </a:ext>
            </a:extLst>
          </p:cNvPr>
          <p:cNvSpPr/>
          <p:nvPr/>
        </p:nvSpPr>
        <p:spPr>
          <a:xfrm>
            <a:off x="-22938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0" y="0"/>
                </a:moveTo>
                <a:lnTo>
                  <a:pt x="7006260" y="0"/>
                </a:lnTo>
                <a:lnTo>
                  <a:pt x="7006260" y="2568306"/>
                </a:lnTo>
                <a:lnTo>
                  <a:pt x="0" y="25683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B78B6D2-9D1C-70A0-A804-BC451517D78C}"/>
              </a:ext>
            </a:extLst>
          </p:cNvPr>
          <p:cNvSpPr/>
          <p:nvPr/>
        </p:nvSpPr>
        <p:spPr>
          <a:xfrm flipH="1">
            <a:off x="1151112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7006260" y="0"/>
                </a:moveTo>
                <a:lnTo>
                  <a:pt x="0" y="0"/>
                </a:lnTo>
                <a:lnTo>
                  <a:pt x="0" y="2568306"/>
                </a:lnTo>
                <a:lnTo>
                  <a:pt x="7006260" y="2568306"/>
                </a:lnTo>
                <a:lnTo>
                  <a:pt x="700626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389BC6B0-C490-37EF-39DE-1ED2760FC7C9}"/>
              </a:ext>
            </a:extLst>
          </p:cNvPr>
          <p:cNvGrpSpPr/>
          <p:nvPr/>
        </p:nvGrpSpPr>
        <p:grpSpPr>
          <a:xfrm>
            <a:off x="716465" y="682095"/>
            <a:ext cx="16858789" cy="9050448"/>
            <a:chOff x="0" y="0"/>
            <a:chExt cx="3691212" cy="1868218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ACD0C842-1BCF-1E10-8656-884950A261F3}"/>
                </a:ext>
              </a:extLst>
            </p:cNvPr>
            <p:cNvSpPr/>
            <p:nvPr/>
          </p:nvSpPr>
          <p:spPr>
            <a:xfrm>
              <a:off x="0" y="0"/>
              <a:ext cx="3691212" cy="1868218"/>
            </a:xfrm>
            <a:custGeom>
              <a:avLst/>
              <a:gdLst/>
              <a:ahLst/>
              <a:cxnLst/>
              <a:rect l="l" t="t" r="r" b="b"/>
              <a:pathLst>
                <a:path w="3691212" h="1868218">
                  <a:moveTo>
                    <a:pt x="28172" y="0"/>
                  </a:moveTo>
                  <a:lnTo>
                    <a:pt x="3663040" y="0"/>
                  </a:lnTo>
                  <a:cubicBezTo>
                    <a:pt x="3670511" y="0"/>
                    <a:pt x="3677677" y="2968"/>
                    <a:pt x="3682960" y="8252"/>
                  </a:cubicBezTo>
                  <a:cubicBezTo>
                    <a:pt x="3688244" y="13535"/>
                    <a:pt x="3691212" y="20701"/>
                    <a:pt x="3691212" y="28172"/>
                  </a:cubicBezTo>
                  <a:lnTo>
                    <a:pt x="3691212" y="1840045"/>
                  </a:lnTo>
                  <a:cubicBezTo>
                    <a:pt x="3691212" y="1855605"/>
                    <a:pt x="3678599" y="1868218"/>
                    <a:pt x="3663040" y="1868218"/>
                  </a:cubicBezTo>
                  <a:lnTo>
                    <a:pt x="28172" y="1868218"/>
                  </a:lnTo>
                  <a:cubicBezTo>
                    <a:pt x="12613" y="1868218"/>
                    <a:pt x="0" y="1855605"/>
                    <a:pt x="0" y="1840045"/>
                  </a:cubicBezTo>
                  <a:lnTo>
                    <a:pt x="0" y="28172"/>
                  </a:lnTo>
                  <a:cubicBezTo>
                    <a:pt x="0" y="12613"/>
                    <a:pt x="12613" y="0"/>
                    <a:pt x="28172" y="0"/>
                  </a:cubicBezTo>
                  <a:close/>
                </a:path>
              </a:pathLst>
            </a:custGeom>
            <a:solidFill>
              <a:srgbClr val="2C3241"/>
            </a:solidFill>
          </p:spPr>
          <p:txBody>
            <a:bodyPr/>
            <a:lstStyle/>
            <a:p>
              <a:endParaRPr lang="fr-FR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46971C07-2FAC-9F65-A150-714EB6BE3008}"/>
                </a:ext>
              </a:extLst>
            </p:cNvPr>
            <p:cNvSpPr txBox="1"/>
            <p:nvPr/>
          </p:nvSpPr>
          <p:spPr>
            <a:xfrm>
              <a:off x="0" y="-38100"/>
              <a:ext cx="3691212" cy="1906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6E0044D7-C032-5498-F31A-C3803D9AFD65}"/>
              </a:ext>
            </a:extLst>
          </p:cNvPr>
          <p:cNvSpPr txBox="1"/>
          <p:nvPr/>
        </p:nvSpPr>
        <p:spPr>
          <a:xfrm>
            <a:off x="1518607" y="1714501"/>
            <a:ext cx="15473993" cy="1896012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nl-BE" sz="2800" b="1" noProof="0" dirty="0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Vélos FOLKLOS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nl-BE" sz="2800" b="1" u="sng" dirty="0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Samedi 21/03: CONTRÔLE TECHNIQUE</a:t>
            </a: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BE" sz="2800" b="1" dirty="0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Entre 11h et 13h </a:t>
            </a: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BE" sz="2800" b="1" dirty="0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Rue Jospeh Stallaert 12, 105O Ixelles</a:t>
            </a: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BE" sz="2800" b="1" dirty="0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Possibilité de le laisser jusqu’à la course 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endParaRPr lang="nl-BE" sz="2800" b="1" dirty="0">
              <a:solidFill>
                <a:schemeClr val="bg1"/>
              </a:solidFill>
              <a:latin typeface="Abadi" panose="020B0604020104020204" pitchFamily="34" charset="77"/>
              <a:ea typeface="Josefin Sans"/>
              <a:cs typeface="Abadi" panose="020F0502020204030204" pitchFamily="34" charset="0"/>
              <a:sym typeface="Josefin Sans"/>
            </a:endParaRPr>
          </a:p>
          <a:p>
            <a:r>
              <a:rPr lang="fr-BE" sz="2800" b="1" u="sng" dirty="0">
                <a:solidFill>
                  <a:schemeClr val="bg1"/>
                </a:solidFill>
                <a:latin typeface="Abadi" panose="020B0604020104020204" pitchFamily="34" charset="77"/>
              </a:rPr>
              <a:t>Samedi 28/03 : RÉCUPÉRATION VÉLO FOKLO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2800" b="1" dirty="0">
                <a:solidFill>
                  <a:schemeClr val="bg1"/>
                </a:solidFill>
                <a:latin typeface="Abadi" panose="020B0604020104020204" pitchFamily="34" charset="77"/>
              </a:rPr>
              <a:t>Entre 7h et 7h30 rue Joseph </a:t>
            </a:r>
            <a:r>
              <a:rPr lang="fr-BE" sz="2800" b="1" dirty="0" err="1">
                <a:solidFill>
                  <a:schemeClr val="bg1"/>
                </a:solidFill>
                <a:latin typeface="Abadi" panose="020B0604020104020204" pitchFamily="34" charset="77"/>
              </a:rPr>
              <a:t>Stallaert</a:t>
            </a:r>
            <a:r>
              <a:rPr lang="fr-BE" sz="2800" b="1" dirty="0">
                <a:solidFill>
                  <a:schemeClr val="bg1"/>
                </a:solidFill>
                <a:latin typeface="Abadi" panose="020B0604020104020204" pitchFamily="34" charset="77"/>
              </a:rPr>
              <a:t>, 12.</a:t>
            </a:r>
          </a:p>
          <a:p>
            <a:br>
              <a:rPr lang="fr-BE" sz="2800" b="1" dirty="0">
                <a:solidFill>
                  <a:schemeClr val="bg1"/>
                </a:solidFill>
                <a:latin typeface="Abadi" panose="020B0604020104020204" pitchFamily="34" charset="77"/>
              </a:rPr>
            </a:br>
            <a:r>
              <a:rPr lang="fr-BE" sz="2800" b="1" u="sng" dirty="0">
                <a:solidFill>
                  <a:schemeClr val="bg1"/>
                </a:solidFill>
                <a:latin typeface="Abadi" panose="020B0604020104020204" pitchFamily="34" charset="77"/>
              </a:rPr>
              <a:t>SAM 28/03 TOUJOURS: APPOSITION DE LA PUCE</a:t>
            </a:r>
            <a:endParaRPr lang="fr-BE" sz="2800" b="1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2800" b="1" dirty="0">
                <a:solidFill>
                  <a:schemeClr val="bg1"/>
                </a:solidFill>
                <a:latin typeface="Abadi" panose="020B0604020104020204" pitchFamily="34" charset="77"/>
              </a:rPr>
              <a:t>Dès 7H30 au dépôt BAS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2800" b="1" dirty="0">
                <a:solidFill>
                  <a:schemeClr val="bg1"/>
                </a:solidFill>
                <a:latin typeface="Abadi" panose="020B0604020104020204" pitchFamily="34" charset="77"/>
              </a:rPr>
              <a:t>Une fois que c’est fait, placement du vélo  sur la grille de départ (entre les passerelles du BAS et du MILIEU) </a:t>
            </a:r>
          </a:p>
          <a:p>
            <a:endParaRPr lang="fr-BE" sz="2800" b="1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endParaRPr lang="fr-BE" sz="2800" b="1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endParaRPr lang="fr-BE" sz="2800" b="1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endParaRPr lang="fr-BE" sz="2800" b="1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endParaRPr lang="fr-BE" sz="2800" b="1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endParaRPr lang="fr-BE" sz="2800" b="1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endParaRPr lang="fr-BE" sz="2800" b="1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endParaRPr lang="fr-BE" sz="2800" b="1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endParaRPr lang="fr-BE" sz="2800" b="1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endParaRPr lang="fr-BE" sz="2800" b="1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endParaRPr lang="fr-BE" sz="2800" b="1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endParaRPr lang="fr-BE" sz="2800" b="1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endParaRPr lang="fr-BE" sz="2800" b="1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endParaRPr lang="fr-BE" sz="2800" b="1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endParaRPr lang="fr-BE" sz="2800" b="1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endParaRPr lang="fr-BE" sz="2800" b="1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endParaRPr lang="fr-BE" sz="2800" b="1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endParaRPr lang="fr-BE" sz="2800" b="1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endParaRPr lang="fr-BE" sz="2800" b="1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br>
              <a:rPr lang="fr-BE" sz="2800" dirty="0"/>
            </a:br>
            <a:br>
              <a:rPr lang="fr-BE" sz="2800" dirty="0"/>
            </a:br>
            <a:endParaRPr lang="nl-BE" sz="2800" b="1" u="sng" dirty="0">
              <a:solidFill>
                <a:schemeClr val="bg1"/>
              </a:solidFill>
              <a:latin typeface="Abadi" panose="020B0604020104020204" pitchFamily="34" charset="77"/>
              <a:ea typeface="Josefin Sans"/>
              <a:cs typeface="Abadi" panose="020F0502020204030204" pitchFamily="34" charset="0"/>
              <a:sym typeface="Josefin Sans"/>
            </a:endParaRP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nl-BE" sz="2800" b="1" u="sng" dirty="0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 </a:t>
            </a:r>
            <a:r>
              <a:rPr lang="nl-BE" sz="2800" b="1" u="sng" noProof="0" dirty="0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endParaRPr lang="fr-BE" sz="2800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br>
              <a:rPr lang="fr-BE" sz="2800" dirty="0">
                <a:solidFill>
                  <a:schemeClr val="bg1"/>
                </a:solidFill>
                <a:latin typeface="Abadi" panose="020B0604020104020204" pitchFamily="34" charset="77"/>
              </a:rPr>
            </a:br>
            <a:br>
              <a:rPr lang="fr-BE" sz="2800" dirty="0">
                <a:solidFill>
                  <a:schemeClr val="bg1"/>
                </a:solidFill>
                <a:latin typeface="Abadi" panose="020B0604020104020204" pitchFamily="34" charset="77"/>
              </a:rPr>
            </a:br>
            <a:endParaRPr lang="fr-BE" sz="2800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Tx/>
              <a:buChar char="-"/>
            </a:pPr>
            <a:endParaRPr lang="fr-FR" sz="3200" noProof="0" dirty="0">
              <a:solidFill>
                <a:srgbClr val="FFFFFF"/>
              </a:solidFill>
              <a:latin typeface="Abadi" panose="020F0502020204030204" pitchFamily="34" charset="0"/>
              <a:ea typeface="Josefin Sans"/>
              <a:cs typeface="Abadi" panose="020F0502020204030204" pitchFamily="34" charset="0"/>
              <a:sym typeface="Josefin San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2DBF501F-BE46-E560-CF34-B25483707F5C}"/>
              </a:ext>
            </a:extLst>
          </p:cNvPr>
          <p:cNvSpPr txBox="1"/>
          <p:nvPr/>
        </p:nvSpPr>
        <p:spPr>
          <a:xfrm>
            <a:off x="-204710" y="708507"/>
            <a:ext cx="12044993" cy="1187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833"/>
              </a:lnSpc>
              <a:spcBef>
                <a:spcPct val="0"/>
              </a:spcBef>
            </a:pPr>
            <a:r>
              <a:rPr lang="fr-FR" sz="7024" b="1" u="none" strike="noStrike" noProof="0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Contrôle technique</a:t>
            </a:r>
          </a:p>
        </p:txBody>
      </p:sp>
    </p:spTree>
    <p:extLst>
      <p:ext uri="{BB962C8B-B14F-4D97-AF65-F5344CB8AC3E}">
        <p14:creationId xmlns:p14="http://schemas.microsoft.com/office/powerpoint/2010/main" val="4050790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A544B2-DA56-9D8B-620D-3D2238637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9821301-4D3E-C0A5-785A-98558ED5E4D2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0DF4219-0927-61C1-01AA-DC4A7246C927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4F2FFC1-14D1-B2B6-B31C-528EEBEF0A76}"/>
              </a:ext>
            </a:extLst>
          </p:cNvPr>
          <p:cNvSpPr/>
          <p:nvPr/>
        </p:nvSpPr>
        <p:spPr>
          <a:xfrm>
            <a:off x="5817787" y="8740647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9B7E03D-D4D6-3473-FF49-4FBB0E29EB4B}"/>
              </a:ext>
            </a:extLst>
          </p:cNvPr>
          <p:cNvSpPr/>
          <p:nvPr/>
        </p:nvSpPr>
        <p:spPr>
          <a:xfrm>
            <a:off x="-22938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0" y="0"/>
                </a:moveTo>
                <a:lnTo>
                  <a:pt x="7006260" y="0"/>
                </a:lnTo>
                <a:lnTo>
                  <a:pt x="7006260" y="2568306"/>
                </a:lnTo>
                <a:lnTo>
                  <a:pt x="0" y="25683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E9968A8-36DA-151F-1627-4D659BD70EB5}"/>
              </a:ext>
            </a:extLst>
          </p:cNvPr>
          <p:cNvSpPr/>
          <p:nvPr/>
        </p:nvSpPr>
        <p:spPr>
          <a:xfrm flipH="1">
            <a:off x="1151112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7006260" y="0"/>
                </a:moveTo>
                <a:lnTo>
                  <a:pt x="0" y="0"/>
                </a:lnTo>
                <a:lnTo>
                  <a:pt x="0" y="2568306"/>
                </a:lnTo>
                <a:lnTo>
                  <a:pt x="7006260" y="2568306"/>
                </a:lnTo>
                <a:lnTo>
                  <a:pt x="700626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523DA30A-BC8A-3E09-32C8-654EE67A18F1}"/>
              </a:ext>
            </a:extLst>
          </p:cNvPr>
          <p:cNvGrpSpPr/>
          <p:nvPr/>
        </p:nvGrpSpPr>
        <p:grpSpPr>
          <a:xfrm>
            <a:off x="716465" y="682095"/>
            <a:ext cx="16858789" cy="9050448"/>
            <a:chOff x="0" y="0"/>
            <a:chExt cx="3691212" cy="1868218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5CEC6D28-856E-CD12-F8DA-67391A4CD06B}"/>
                </a:ext>
              </a:extLst>
            </p:cNvPr>
            <p:cNvSpPr/>
            <p:nvPr/>
          </p:nvSpPr>
          <p:spPr>
            <a:xfrm>
              <a:off x="0" y="0"/>
              <a:ext cx="3691212" cy="1868218"/>
            </a:xfrm>
            <a:custGeom>
              <a:avLst/>
              <a:gdLst/>
              <a:ahLst/>
              <a:cxnLst/>
              <a:rect l="l" t="t" r="r" b="b"/>
              <a:pathLst>
                <a:path w="3691212" h="1868218">
                  <a:moveTo>
                    <a:pt x="28172" y="0"/>
                  </a:moveTo>
                  <a:lnTo>
                    <a:pt x="3663040" y="0"/>
                  </a:lnTo>
                  <a:cubicBezTo>
                    <a:pt x="3670511" y="0"/>
                    <a:pt x="3677677" y="2968"/>
                    <a:pt x="3682960" y="8252"/>
                  </a:cubicBezTo>
                  <a:cubicBezTo>
                    <a:pt x="3688244" y="13535"/>
                    <a:pt x="3691212" y="20701"/>
                    <a:pt x="3691212" y="28172"/>
                  </a:cubicBezTo>
                  <a:lnTo>
                    <a:pt x="3691212" y="1840045"/>
                  </a:lnTo>
                  <a:cubicBezTo>
                    <a:pt x="3691212" y="1855605"/>
                    <a:pt x="3678599" y="1868218"/>
                    <a:pt x="3663040" y="1868218"/>
                  </a:cubicBezTo>
                  <a:lnTo>
                    <a:pt x="28172" y="1868218"/>
                  </a:lnTo>
                  <a:cubicBezTo>
                    <a:pt x="12613" y="1868218"/>
                    <a:pt x="0" y="1855605"/>
                    <a:pt x="0" y="1840045"/>
                  </a:cubicBezTo>
                  <a:lnTo>
                    <a:pt x="0" y="28172"/>
                  </a:lnTo>
                  <a:cubicBezTo>
                    <a:pt x="0" y="12613"/>
                    <a:pt x="12613" y="0"/>
                    <a:pt x="28172" y="0"/>
                  </a:cubicBezTo>
                  <a:close/>
                </a:path>
              </a:pathLst>
            </a:custGeom>
            <a:solidFill>
              <a:srgbClr val="2C3241"/>
            </a:solidFill>
          </p:spPr>
          <p:txBody>
            <a:bodyPr/>
            <a:lstStyle/>
            <a:p>
              <a:endParaRPr lang="fr-FR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57EBCE3C-D890-8D6F-52CC-0168E302B2C8}"/>
                </a:ext>
              </a:extLst>
            </p:cNvPr>
            <p:cNvSpPr txBox="1"/>
            <p:nvPr/>
          </p:nvSpPr>
          <p:spPr>
            <a:xfrm>
              <a:off x="0" y="-38100"/>
              <a:ext cx="3691212" cy="1906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BB525F48-C141-605A-8382-EE41BDFC6607}"/>
              </a:ext>
            </a:extLst>
          </p:cNvPr>
          <p:cNvSpPr txBox="1"/>
          <p:nvPr/>
        </p:nvSpPr>
        <p:spPr>
          <a:xfrm>
            <a:off x="1423569" y="1922745"/>
            <a:ext cx="15473993" cy="10757881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 algn="ctr"/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Vélos CLASSIQUES</a:t>
            </a:r>
          </a:p>
          <a:p>
            <a:pPr algn="ctr"/>
            <a:endParaRPr lang="fr-BE" sz="2800" b="1">
              <a:solidFill>
                <a:schemeClr val="bg1"/>
              </a:solidFill>
              <a:latin typeface="Abadi" panose="020B0604020104020204" pitchFamily="34" charset="77"/>
            </a:endParaRPr>
          </a:p>
          <a:p>
            <a:r>
              <a:rPr lang="fr-BE" sz="2800" b="1" u="sng">
                <a:solidFill>
                  <a:schemeClr val="bg1"/>
                </a:solidFill>
                <a:latin typeface="Abadi" panose="020B0604020104020204" pitchFamily="34" charset="77"/>
              </a:rPr>
              <a:t>Samedi 28/03 : CONTRÔLE TECHNIQUE</a:t>
            </a:r>
          </a:p>
          <a:p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Dès 8h15. </a:t>
            </a: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Passerelle du MILIEU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r>
              <a:rPr lang="fr-BE" sz="2800" b="1">
                <a:solidFill>
                  <a:srgbClr val="FF0000"/>
                </a:solidFill>
                <a:latin typeface="Abadi" panose="020B0604020104020204" pitchFamily="34" charset="77"/>
              </a:rPr>
              <a:t>/!\ </a:t>
            </a: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La file commence au niveau du dépôt BAS et remonte ensuite au niveau de la passerelle du MILIEU (quand le signal sera donné). </a:t>
            </a:r>
            <a:r>
              <a:rPr lang="fr-BE" sz="2800" b="1">
                <a:solidFill>
                  <a:srgbClr val="FF0000"/>
                </a:solidFill>
                <a:latin typeface="Abadi" panose="020B0604020104020204" pitchFamily="34" charset="77"/>
              </a:rPr>
              <a:t>/!\ </a:t>
            </a:r>
            <a:endParaRPr lang="fr-BE" sz="2800">
              <a:solidFill>
                <a:srgbClr val="FF0000"/>
              </a:solidFill>
              <a:latin typeface="Abadi" panose="020B0604020104020204" pitchFamily="34" charset="77"/>
            </a:endParaRPr>
          </a:p>
          <a:p>
            <a:b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</a:br>
            <a:r>
              <a:rPr lang="fr-BE" sz="2800" b="1" u="sng">
                <a:solidFill>
                  <a:schemeClr val="bg1"/>
                </a:solidFill>
                <a:latin typeface="Abadi" panose="020B0604020104020204" pitchFamily="34" charset="77"/>
              </a:rPr>
              <a:t>NB</a:t>
            </a: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 : </a:t>
            </a: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3 cadres de vélo sont autorisés : Si </a:t>
            </a:r>
            <a:r>
              <a:rPr lang="fr-BE" sz="2800" b="1" err="1">
                <a:solidFill>
                  <a:schemeClr val="bg1"/>
                </a:solidFill>
                <a:latin typeface="Abadi" panose="020B0604020104020204" pitchFamily="34" charset="77"/>
              </a:rPr>
              <a:t>unchangement</a:t>
            </a: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 est nécessaire, se rendre à l’info  HAUT ou BAS pour faire changer la puce. </a:t>
            </a: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En cas de dégâts, perte ou vol de la Plaque et/ou de la Puce, les montants </a:t>
            </a:r>
            <a:r>
              <a:rPr lang="fr-BE" sz="2800" b="1" err="1">
                <a:solidFill>
                  <a:schemeClr val="bg1"/>
                </a:solidFill>
                <a:latin typeface="Abadi" panose="020B0604020104020204" pitchFamily="34" charset="77"/>
              </a:rPr>
              <a:t>dûs</a:t>
            </a: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 seront  soustraits de la caution.</a:t>
            </a: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br>
              <a:rPr lang="fr-BE" sz="2800"/>
            </a:br>
            <a:br>
              <a:rPr lang="fr-BE" sz="2800"/>
            </a:br>
            <a:endParaRPr lang="nl-BE" sz="2800" b="1" u="sng">
              <a:solidFill>
                <a:schemeClr val="bg1"/>
              </a:solidFill>
              <a:latin typeface="Abadi" panose="020B0604020104020204" pitchFamily="34" charset="77"/>
              <a:ea typeface="Josefin Sans"/>
              <a:cs typeface="Abadi" panose="020F0502020204030204" pitchFamily="34" charset="0"/>
              <a:sym typeface="Josefin Sans"/>
            </a:endParaRP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nl-BE" sz="2800" b="1" u="sng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 </a:t>
            </a:r>
            <a:r>
              <a:rPr lang="nl-BE" sz="2800" b="1" u="sng" noProof="0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br>
              <a:rPr lang="fr-BE" sz="2800">
                <a:solidFill>
                  <a:schemeClr val="bg1"/>
                </a:solidFill>
                <a:latin typeface="Abadi" panose="020B0604020104020204" pitchFamily="34" charset="77"/>
              </a:rPr>
            </a:br>
            <a:br>
              <a:rPr lang="fr-BE" sz="2800">
                <a:solidFill>
                  <a:schemeClr val="bg1"/>
                </a:solidFill>
                <a:latin typeface="Abadi" panose="020B0604020104020204" pitchFamily="34" charset="77"/>
              </a:rPr>
            </a:b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Tx/>
              <a:buChar char="-"/>
            </a:pPr>
            <a:endParaRPr lang="fr-FR" sz="3200" noProof="0">
              <a:solidFill>
                <a:srgbClr val="FFFFFF"/>
              </a:solidFill>
              <a:latin typeface="Abadi" panose="020F0502020204030204" pitchFamily="34" charset="0"/>
              <a:ea typeface="Josefin Sans"/>
              <a:cs typeface="Abadi" panose="020F0502020204030204" pitchFamily="34" charset="0"/>
              <a:sym typeface="Josefin San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9DDD7A56-8AB9-2363-A780-A785B68D8479}"/>
              </a:ext>
            </a:extLst>
          </p:cNvPr>
          <p:cNvSpPr txBox="1"/>
          <p:nvPr/>
        </p:nvSpPr>
        <p:spPr>
          <a:xfrm>
            <a:off x="-204710" y="708507"/>
            <a:ext cx="12044993" cy="1187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833"/>
              </a:lnSpc>
              <a:spcBef>
                <a:spcPct val="0"/>
              </a:spcBef>
            </a:pPr>
            <a:r>
              <a:rPr lang="fr-FR" sz="7024" b="1" u="none" strike="noStrike" noProof="0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Contrôle technique</a:t>
            </a:r>
          </a:p>
        </p:txBody>
      </p:sp>
    </p:spTree>
    <p:extLst>
      <p:ext uri="{BB962C8B-B14F-4D97-AF65-F5344CB8AC3E}">
        <p14:creationId xmlns:p14="http://schemas.microsoft.com/office/powerpoint/2010/main" val="3841859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3" name="Freeform 3"/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Freeform 4"/>
          <p:cNvSpPr/>
          <p:nvPr/>
        </p:nvSpPr>
        <p:spPr>
          <a:xfrm>
            <a:off x="5817787" y="8740647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/>
          <p:cNvSpPr/>
          <p:nvPr/>
        </p:nvSpPr>
        <p:spPr>
          <a:xfrm flipH="1">
            <a:off x="13833109" y="-419658"/>
            <a:ext cx="5916426" cy="3517584"/>
          </a:xfrm>
          <a:custGeom>
            <a:avLst/>
            <a:gdLst/>
            <a:ahLst/>
            <a:cxnLst/>
            <a:rect l="l" t="t" r="r" b="b"/>
            <a:pathLst>
              <a:path w="5916426" h="3517584">
                <a:moveTo>
                  <a:pt x="5916426" y="0"/>
                </a:moveTo>
                <a:lnTo>
                  <a:pt x="0" y="0"/>
                </a:lnTo>
                <a:lnTo>
                  <a:pt x="0" y="3517584"/>
                </a:lnTo>
                <a:lnTo>
                  <a:pt x="5916426" y="3517584"/>
                </a:lnTo>
                <a:lnTo>
                  <a:pt x="591642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/>
          <p:cNvSpPr/>
          <p:nvPr/>
        </p:nvSpPr>
        <p:spPr>
          <a:xfrm>
            <a:off x="-3177018" y="0"/>
            <a:ext cx="8411436" cy="2678268"/>
          </a:xfrm>
          <a:custGeom>
            <a:avLst/>
            <a:gdLst/>
            <a:ahLst/>
            <a:cxnLst/>
            <a:rect l="l" t="t" r="r" b="b"/>
            <a:pathLst>
              <a:path w="8411436" h="2678268">
                <a:moveTo>
                  <a:pt x="0" y="0"/>
                </a:moveTo>
                <a:lnTo>
                  <a:pt x="8411436" y="0"/>
                </a:lnTo>
                <a:lnTo>
                  <a:pt x="8411436" y="2678268"/>
                </a:lnTo>
                <a:lnTo>
                  <a:pt x="0" y="26782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grpSp>
        <p:nvGrpSpPr>
          <p:cNvPr id="7" name="Group 7"/>
          <p:cNvGrpSpPr/>
          <p:nvPr/>
        </p:nvGrpSpPr>
        <p:grpSpPr>
          <a:xfrm>
            <a:off x="381000" y="1383118"/>
            <a:ext cx="16953462" cy="8903881"/>
            <a:chOff x="0" y="0"/>
            <a:chExt cx="3691212" cy="18682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1212" cy="1868218"/>
            </a:xfrm>
            <a:custGeom>
              <a:avLst/>
              <a:gdLst/>
              <a:ahLst/>
              <a:cxnLst/>
              <a:rect l="l" t="t" r="r" b="b"/>
              <a:pathLst>
                <a:path w="3691212" h="1868218">
                  <a:moveTo>
                    <a:pt x="28172" y="0"/>
                  </a:moveTo>
                  <a:lnTo>
                    <a:pt x="3663040" y="0"/>
                  </a:lnTo>
                  <a:cubicBezTo>
                    <a:pt x="3670511" y="0"/>
                    <a:pt x="3677677" y="2968"/>
                    <a:pt x="3682960" y="8252"/>
                  </a:cubicBezTo>
                  <a:cubicBezTo>
                    <a:pt x="3688244" y="13535"/>
                    <a:pt x="3691212" y="20701"/>
                    <a:pt x="3691212" y="28172"/>
                  </a:cubicBezTo>
                  <a:lnTo>
                    <a:pt x="3691212" y="1840045"/>
                  </a:lnTo>
                  <a:cubicBezTo>
                    <a:pt x="3691212" y="1855605"/>
                    <a:pt x="3678599" y="1868218"/>
                    <a:pt x="3663040" y="1868218"/>
                  </a:cubicBezTo>
                  <a:lnTo>
                    <a:pt x="28172" y="1868218"/>
                  </a:lnTo>
                  <a:cubicBezTo>
                    <a:pt x="12613" y="1868218"/>
                    <a:pt x="0" y="1855605"/>
                    <a:pt x="0" y="1840045"/>
                  </a:cubicBezTo>
                  <a:lnTo>
                    <a:pt x="0" y="28172"/>
                  </a:lnTo>
                  <a:cubicBezTo>
                    <a:pt x="0" y="12613"/>
                    <a:pt x="12613" y="0"/>
                    <a:pt x="28172" y="0"/>
                  </a:cubicBezTo>
                  <a:close/>
                </a:path>
              </a:pathLst>
            </a:custGeom>
            <a:solidFill>
              <a:srgbClr val="2C3241"/>
            </a:solidFill>
          </p:spPr>
          <p:txBody>
            <a:bodyPr/>
            <a:lstStyle/>
            <a:p>
              <a:endParaRPr lang="fr-FR" noProof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91212" cy="1906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988619" y="7053316"/>
            <a:ext cx="2268538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fr-FR" sz="3000" noProof="0">
                <a:solidFill>
                  <a:srgbClr val="2C3241"/>
                </a:solidFill>
                <a:latin typeface="Josefin Sans"/>
                <a:ea typeface="Josefin Sans"/>
                <a:cs typeface="Josefin Sans"/>
                <a:sym typeface="Josefin Sans"/>
              </a:rPr>
              <a:t>Juliana Silva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936756" y="7053316"/>
            <a:ext cx="2414488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fr-FR" sz="3000" noProof="0">
                <a:solidFill>
                  <a:srgbClr val="2C3241"/>
                </a:solidFill>
                <a:latin typeface="Josefin Sans"/>
                <a:ea typeface="Josefin Sans"/>
                <a:cs typeface="Josefin Sans"/>
                <a:sym typeface="Josefin Sans"/>
              </a:rPr>
              <a:t>Samira </a:t>
            </a:r>
            <a:r>
              <a:rPr lang="fr-FR" sz="3000" noProof="0" err="1">
                <a:solidFill>
                  <a:srgbClr val="2C3241"/>
                </a:solidFill>
                <a:latin typeface="Josefin Sans"/>
                <a:ea typeface="Josefin Sans"/>
                <a:cs typeface="Josefin Sans"/>
                <a:sym typeface="Josefin Sans"/>
              </a:rPr>
              <a:t>Hadid</a:t>
            </a:r>
            <a:endParaRPr lang="fr-FR" sz="3000" noProof="0">
              <a:solidFill>
                <a:srgbClr val="2C324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013878" y="7032799"/>
            <a:ext cx="2302470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fr-FR" sz="3000" noProof="0">
                <a:solidFill>
                  <a:srgbClr val="2C3241"/>
                </a:solidFill>
                <a:latin typeface="Josefin Sans"/>
                <a:ea typeface="Josefin Sans"/>
                <a:cs typeface="Josefin Sans"/>
                <a:sym typeface="Josefin Sans"/>
              </a:rPr>
              <a:t>Olivia Wilson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F46A846-E294-41D4-CB7B-397E4E394CF9}"/>
              </a:ext>
            </a:extLst>
          </p:cNvPr>
          <p:cNvSpPr txBox="1"/>
          <p:nvPr/>
        </p:nvSpPr>
        <p:spPr>
          <a:xfrm>
            <a:off x="3410045" y="4958834"/>
            <a:ext cx="11467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b="0" i="0">
                <a:solidFill>
                  <a:srgbClr val="000000"/>
                </a:solidFill>
                <a:effectLst/>
              </a:rPr>
              <a:t> </a:t>
            </a:r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A4E921E-3587-B469-2818-E4A343EA52EE}"/>
              </a:ext>
            </a:extLst>
          </p:cNvPr>
          <p:cNvSpPr txBox="1"/>
          <p:nvPr/>
        </p:nvSpPr>
        <p:spPr>
          <a:xfrm>
            <a:off x="3410045" y="4958834"/>
            <a:ext cx="11467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b="0" i="0">
                <a:solidFill>
                  <a:srgbClr val="000000"/>
                </a:solidFill>
                <a:effectLst/>
              </a:rPr>
              <a:t> </a:t>
            </a:r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EFE659D-FBA9-B9E5-ECFE-1BF89F643E83}"/>
              </a:ext>
            </a:extLst>
          </p:cNvPr>
          <p:cNvSpPr txBox="1"/>
          <p:nvPr/>
        </p:nvSpPr>
        <p:spPr>
          <a:xfrm>
            <a:off x="2554705" y="5149334"/>
            <a:ext cx="11462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b="0" i="0">
                <a:solidFill>
                  <a:srgbClr val="000000"/>
                </a:solidFill>
                <a:effectLst/>
              </a:rPr>
              <a:t> </a:t>
            </a:r>
            <a:endParaRPr lang="fr-F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9852BD-B80A-1BE3-F8B8-33AC3B17B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694" y="-713149"/>
            <a:ext cx="3610716" cy="481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838FAC5-546B-64E0-A832-ED1419E57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404" y="-509135"/>
            <a:ext cx="3482853" cy="464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A6A60A2-D85F-0629-F353-83EB931AB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395" y="-519552"/>
            <a:ext cx="3517900" cy="46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3227900-E822-2800-7DE6-0BD01F598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943" y="-1432497"/>
            <a:ext cx="4202781" cy="560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DAE8B212-2FA4-3660-3E2D-2D10CDCD4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791" y="-438957"/>
            <a:ext cx="3448889" cy="459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79C8243D-0028-9EEA-5A0A-359314072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2090" y="-388603"/>
            <a:ext cx="3415902" cy="455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C9CECA4A-124D-6DB8-ED7B-41CE5E111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486" y="4194413"/>
            <a:ext cx="3839746" cy="511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6FFCC64D-D298-085E-FDF7-634BB73F5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930" y="5565230"/>
            <a:ext cx="2797946" cy="373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4D9D46F1-F0B6-06F1-9605-143320AD9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169" y="4557538"/>
            <a:ext cx="2672781" cy="477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A2340582-74E6-7D7A-1DFA-33986EFB7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946" y="3578106"/>
            <a:ext cx="4356606" cy="580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6EE02F5E-5B52-5B31-D047-079F2E692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239" y="4702605"/>
            <a:ext cx="35179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3176233F-8E5A-3AFF-3A34-8826A730D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0828" y="4098359"/>
            <a:ext cx="3303592" cy="526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27E8F42A-561A-A50B-5BEC-69695C02A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5096" y="4349731"/>
            <a:ext cx="3795411" cy="505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63D5814-EED7-FF8D-4DB6-9406151456AB}"/>
              </a:ext>
            </a:extLst>
          </p:cNvPr>
          <p:cNvSpPr txBox="1"/>
          <p:nvPr/>
        </p:nvSpPr>
        <p:spPr>
          <a:xfrm>
            <a:off x="739300" y="4147849"/>
            <a:ext cx="2108973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fr-BE" sz="2400" b="1" i="0" u="none" strike="noStrike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Augustin </a:t>
            </a:r>
            <a:endParaRPr lang="fr-BE" sz="2400" b="0" i="0">
              <a:solidFill>
                <a:srgbClr val="000000"/>
              </a:solidFill>
              <a:effectLst/>
            </a:endParaRPr>
          </a:p>
          <a:p>
            <a:pPr algn="ctr" rtl="0">
              <a:buNone/>
            </a:pPr>
            <a:r>
              <a:rPr lang="fr-BE" sz="2400" b="1" i="0" u="none" strike="noStrike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Prési</a:t>
            </a:r>
            <a:r>
              <a:rPr lang="fr-BE" sz="2400" b="1" i="0" u="none" strike="noStrike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 </a:t>
            </a:r>
            <a:endParaRPr lang="fr-BE" sz="2400" b="0" i="0">
              <a:solidFill>
                <a:srgbClr val="000000"/>
              </a:solidFill>
              <a:effectLst/>
            </a:endParaRPr>
          </a:p>
          <a:p>
            <a:pPr>
              <a:buNone/>
            </a:pPr>
            <a:br>
              <a:rPr lang="fr-BE"/>
            </a:br>
            <a:br>
              <a:rPr lang="fr-BE"/>
            </a:br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F721F75-D0E1-AF37-1439-90C2F3B9DBE9}"/>
              </a:ext>
            </a:extLst>
          </p:cNvPr>
          <p:cNvSpPr txBox="1"/>
          <p:nvPr/>
        </p:nvSpPr>
        <p:spPr>
          <a:xfrm>
            <a:off x="3311437" y="4113331"/>
            <a:ext cx="1576544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fr-BE" sz="2400" b="1" i="0" u="none" strike="noStrike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JL </a:t>
            </a:r>
            <a:endParaRPr lang="fr-BE" sz="2400" b="0" i="0">
              <a:solidFill>
                <a:srgbClr val="000000"/>
              </a:solidFill>
              <a:effectLst/>
            </a:endParaRPr>
          </a:p>
          <a:p>
            <a:pPr algn="ctr" rtl="0">
              <a:buNone/>
            </a:pPr>
            <a:r>
              <a:rPr lang="fr-BE" sz="2400" b="1" i="0" u="none" strike="noStrike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Vice-Pré</a:t>
            </a:r>
            <a:endParaRPr lang="fr-BE" sz="2400" b="0" i="0">
              <a:solidFill>
                <a:srgbClr val="000000"/>
              </a:solidFill>
              <a:effectLst/>
            </a:endParaRPr>
          </a:p>
          <a:p>
            <a:pPr>
              <a:buNone/>
            </a:pPr>
            <a:br>
              <a:rPr lang="fr-BE"/>
            </a:br>
            <a:br>
              <a:rPr lang="fr-BE"/>
            </a:br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8E2CBD8-F175-3800-8B17-3DE0BBAC6B43}"/>
              </a:ext>
            </a:extLst>
          </p:cNvPr>
          <p:cNvSpPr txBox="1"/>
          <p:nvPr/>
        </p:nvSpPr>
        <p:spPr>
          <a:xfrm>
            <a:off x="6597650" y="4220102"/>
            <a:ext cx="10535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fr-BE" sz="2400" b="1">
                <a:solidFill>
                  <a:srgbClr val="FFFFFF"/>
                </a:solidFill>
                <a:latin typeface="Arial" panose="020B0604020202020204" pitchFamily="34" charset="0"/>
              </a:rPr>
              <a:t>Lou</a:t>
            </a:r>
            <a:endParaRPr lang="fr-BE" sz="2400" b="0" i="0">
              <a:solidFill>
                <a:srgbClr val="000000"/>
              </a:solidFill>
              <a:effectLst/>
            </a:endParaRPr>
          </a:p>
          <a:p>
            <a:pPr algn="ctr" rtl="0">
              <a:buNone/>
            </a:pPr>
            <a:r>
              <a:rPr lang="fr-BE" sz="2400" b="1" i="0" u="none" strike="noStrike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GS</a:t>
            </a:r>
            <a:endParaRPr lang="fr-BE" sz="2400" b="0" i="0">
              <a:solidFill>
                <a:srgbClr val="000000"/>
              </a:solidFill>
              <a:effectLst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E9997B5-2AB4-2AF4-109F-93895697B188}"/>
              </a:ext>
            </a:extLst>
          </p:cNvPr>
          <p:cNvSpPr txBox="1"/>
          <p:nvPr/>
        </p:nvSpPr>
        <p:spPr>
          <a:xfrm>
            <a:off x="9429092" y="4196439"/>
            <a:ext cx="14458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fr-BE" sz="2400" b="1" err="1">
                <a:solidFill>
                  <a:srgbClr val="FFFFFF"/>
                </a:solidFill>
                <a:latin typeface="Arial" panose="020B0604020202020204" pitchFamily="34" charset="0"/>
              </a:rPr>
              <a:t>Jerem</a:t>
            </a:r>
            <a:endParaRPr lang="fr-BE" sz="2400" b="0" i="0">
              <a:solidFill>
                <a:srgbClr val="000000"/>
              </a:solidFill>
              <a:effectLst/>
            </a:endParaRPr>
          </a:p>
          <a:p>
            <a:pPr algn="ctr" rtl="0">
              <a:buNone/>
            </a:pPr>
            <a:r>
              <a:rPr lang="fr-BE" sz="2400" b="1" i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Matos</a:t>
            </a:r>
            <a:endParaRPr lang="fr-BE" sz="2400" b="0" i="0">
              <a:solidFill>
                <a:srgbClr val="000000"/>
              </a:solidFill>
              <a:effectLst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5C56CA7-19CB-DE3F-B73E-8842171AD4F4}"/>
              </a:ext>
            </a:extLst>
          </p:cNvPr>
          <p:cNvSpPr txBox="1"/>
          <p:nvPr/>
        </p:nvSpPr>
        <p:spPr>
          <a:xfrm>
            <a:off x="12229135" y="4194415"/>
            <a:ext cx="21158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fr-BE" sz="2400" b="1">
                <a:solidFill>
                  <a:srgbClr val="FFFFFF"/>
                </a:solidFill>
                <a:latin typeface="Arial" panose="020B0604020202020204" pitchFamily="34" charset="0"/>
              </a:rPr>
              <a:t>Giulia</a:t>
            </a:r>
            <a:endParaRPr lang="fr-BE" sz="2400" b="0" i="0">
              <a:solidFill>
                <a:srgbClr val="000000"/>
              </a:solidFill>
              <a:effectLst/>
            </a:endParaRPr>
          </a:p>
          <a:p>
            <a:pPr algn="ctr" rtl="0">
              <a:buNone/>
            </a:pPr>
            <a:r>
              <a:rPr lang="fr-BE" sz="2400" b="1" i="0" u="none" strike="noStrike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Sécu piste</a:t>
            </a:r>
            <a:endParaRPr lang="fr-BE" sz="2400" b="0" i="0">
              <a:solidFill>
                <a:srgbClr val="000000"/>
              </a:solidFill>
              <a:effectLst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A704143-DDF0-A3EE-F0CB-CDBBBE1FCC0B}"/>
              </a:ext>
            </a:extLst>
          </p:cNvPr>
          <p:cNvSpPr txBox="1"/>
          <p:nvPr/>
        </p:nvSpPr>
        <p:spPr>
          <a:xfrm>
            <a:off x="10065163" y="4229393"/>
            <a:ext cx="114697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fr-BE" sz="2400" b="1">
                <a:solidFill>
                  <a:srgbClr val="FFFFFF"/>
                </a:solidFill>
                <a:latin typeface="Arial" panose="020B0604020202020204" pitchFamily="34" charset="0"/>
              </a:rPr>
              <a:t>Sixtine </a:t>
            </a:r>
          </a:p>
          <a:p>
            <a:pPr algn="ctr" rtl="0">
              <a:buNone/>
            </a:pPr>
            <a:r>
              <a:rPr lang="fr-BE" sz="2400" b="1">
                <a:solidFill>
                  <a:srgbClr val="FFFFFF"/>
                </a:solidFill>
                <a:latin typeface="Arial" panose="020B0604020202020204" pitchFamily="34" charset="0"/>
              </a:rPr>
              <a:t>Vélo et trésorière</a:t>
            </a:r>
            <a:endParaRPr lang="fr-BE" sz="24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EC5887EE-884B-8F65-89F9-7C67EED90927}"/>
              </a:ext>
            </a:extLst>
          </p:cNvPr>
          <p:cNvSpPr txBox="1"/>
          <p:nvPr/>
        </p:nvSpPr>
        <p:spPr>
          <a:xfrm>
            <a:off x="381000" y="9383560"/>
            <a:ext cx="21804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fr-BE" sz="2400" b="1">
                <a:solidFill>
                  <a:srgbClr val="FFFFFF"/>
                </a:solidFill>
                <a:latin typeface="Arial" panose="020B0604020202020204" pitchFamily="34" charset="0"/>
              </a:rPr>
              <a:t>Charlotte </a:t>
            </a:r>
            <a:endParaRPr lang="fr-BE" sz="2400" b="0" i="0">
              <a:solidFill>
                <a:srgbClr val="000000"/>
              </a:solidFill>
              <a:effectLst/>
            </a:endParaRPr>
          </a:p>
          <a:p>
            <a:pPr algn="ctr" rtl="0">
              <a:buNone/>
            </a:pPr>
            <a:r>
              <a:rPr lang="fr-BE" sz="2400" b="1" i="0" u="none" strike="noStrike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QG</a:t>
            </a:r>
            <a:endParaRPr lang="fr-BE" sz="2400" b="0" i="0">
              <a:solidFill>
                <a:srgbClr val="000000"/>
              </a:solidFill>
              <a:effectLst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E9B438F8-74A2-66BC-EB7B-8F81D436A39C}"/>
              </a:ext>
            </a:extLst>
          </p:cNvPr>
          <p:cNvSpPr txBox="1"/>
          <p:nvPr/>
        </p:nvSpPr>
        <p:spPr>
          <a:xfrm>
            <a:off x="-2520879" y="9381670"/>
            <a:ext cx="123642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fr-BE" sz="2400" b="1">
                <a:solidFill>
                  <a:srgbClr val="FFFFFF"/>
                </a:solidFill>
                <a:latin typeface="Arial" panose="020B0604020202020204" pitchFamily="34" charset="0"/>
              </a:rPr>
              <a:t>Elena </a:t>
            </a:r>
            <a:endParaRPr lang="fr-BE" sz="2400" b="0" i="0">
              <a:solidFill>
                <a:srgbClr val="000000"/>
              </a:solidFill>
              <a:effectLst/>
            </a:endParaRPr>
          </a:p>
          <a:p>
            <a:pPr algn="ctr" rtl="0">
              <a:buNone/>
            </a:pPr>
            <a:r>
              <a:rPr lang="fr-BE" sz="2400" b="1" i="0" u="none" strike="noStrike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Prési</a:t>
            </a:r>
            <a:r>
              <a:rPr lang="fr-BE" sz="2400" b="1" i="0" u="none" strike="noStrike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des 5h</a:t>
            </a:r>
            <a:endParaRPr lang="fr-BE" sz="1600" b="0" i="0">
              <a:solidFill>
                <a:srgbClr val="000000"/>
              </a:solidFill>
              <a:effectLst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D58424CE-F885-78DC-540C-32B88BD98206}"/>
              </a:ext>
            </a:extLst>
          </p:cNvPr>
          <p:cNvSpPr txBox="1"/>
          <p:nvPr/>
        </p:nvSpPr>
        <p:spPr>
          <a:xfrm>
            <a:off x="4851189" y="9352350"/>
            <a:ext cx="30607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fr-BE" sz="2400" b="1" dirty="0">
                <a:solidFill>
                  <a:srgbClr val="FFFFFF"/>
                </a:solidFill>
                <a:latin typeface="Arial" panose="020B0604020202020204" pitchFamily="34" charset="0"/>
              </a:rPr>
              <a:t>Gaspar </a:t>
            </a:r>
          </a:p>
          <a:p>
            <a:pPr algn="ctr" rtl="0">
              <a:buNone/>
            </a:pPr>
            <a:r>
              <a:rPr lang="fr-BE" sz="24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Sécu plain</a:t>
            </a:r>
            <a:r>
              <a:rPr lang="fr-BE" sz="2400" b="1" dirty="0">
                <a:solidFill>
                  <a:srgbClr val="FFFFFF"/>
                </a:solidFill>
                <a:latin typeface="Arial" panose="020B0604020202020204" pitchFamily="34" charset="0"/>
              </a:rPr>
              <a:t>e</a:t>
            </a:r>
            <a:endParaRPr lang="fr-BE" sz="18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C45D34A5-2EFA-FE0E-40E2-AFC8B51785F3}"/>
              </a:ext>
            </a:extLst>
          </p:cNvPr>
          <p:cNvSpPr txBox="1"/>
          <p:nvPr/>
        </p:nvSpPr>
        <p:spPr>
          <a:xfrm>
            <a:off x="7667220" y="9335029"/>
            <a:ext cx="19879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2400" b="1">
                <a:solidFill>
                  <a:srgbClr val="FFFFFF"/>
                </a:solidFill>
                <a:latin typeface="Arial" panose="020B0604020202020204" pitchFamily="34" charset="0"/>
              </a:rPr>
              <a:t>Gloria </a:t>
            </a:r>
          </a:p>
          <a:p>
            <a:pPr algn="ctr"/>
            <a:r>
              <a:rPr lang="fr-BE" sz="2400" b="1">
                <a:solidFill>
                  <a:srgbClr val="FFFFFF"/>
                </a:solidFill>
                <a:latin typeface="Arial" panose="020B0604020202020204" pitchFamily="34" charset="0"/>
              </a:rPr>
              <a:t>Cheffe </a:t>
            </a:r>
            <a:r>
              <a:rPr lang="fr-BE" sz="2400" b="1" err="1">
                <a:solidFill>
                  <a:srgbClr val="FFFFFF"/>
                </a:solidFill>
                <a:latin typeface="Arial" panose="020B0604020202020204" pitchFamily="34" charset="0"/>
              </a:rPr>
              <a:t>anim</a:t>
            </a:r>
            <a:r>
              <a:rPr lang="fr-BE" sz="2400" b="1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endParaRPr lang="fr-FR" sz="240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04A7C4D2-3D05-1BF8-958B-31A9FBAACDB6}"/>
              </a:ext>
            </a:extLst>
          </p:cNvPr>
          <p:cNvSpPr txBox="1"/>
          <p:nvPr/>
        </p:nvSpPr>
        <p:spPr>
          <a:xfrm>
            <a:off x="9502290" y="9418538"/>
            <a:ext cx="3055124" cy="862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2400" b="1" dirty="0">
                <a:solidFill>
                  <a:srgbClr val="FFFFFF"/>
                </a:solidFill>
                <a:latin typeface="Arial" panose="020B0604020202020204" pitchFamily="34" charset="0"/>
              </a:rPr>
              <a:t>Q </a:t>
            </a:r>
          </a:p>
          <a:p>
            <a:pPr algn="ctr"/>
            <a:r>
              <a:rPr lang="fr-BE" sz="2400" b="1" dirty="0">
                <a:solidFill>
                  <a:srgbClr val="FFFFFF"/>
                </a:solidFill>
                <a:latin typeface="Arial" panose="020B0604020202020204" pitchFamily="34" charset="0"/>
              </a:rPr>
              <a:t>Sono-Elec</a:t>
            </a:r>
            <a:endParaRPr lang="fr-FR" sz="2400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BD8EDA1C-7B58-EC5C-583B-0A73DD197D4F}"/>
              </a:ext>
            </a:extLst>
          </p:cNvPr>
          <p:cNvSpPr txBox="1"/>
          <p:nvPr/>
        </p:nvSpPr>
        <p:spPr>
          <a:xfrm>
            <a:off x="7430485" y="9367009"/>
            <a:ext cx="123642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2400" b="1">
                <a:solidFill>
                  <a:srgbClr val="FFFFFF"/>
                </a:solidFill>
                <a:latin typeface="Arial" panose="020B0604020202020204" pitchFamily="34" charset="0"/>
              </a:rPr>
              <a:t>Simon </a:t>
            </a:r>
          </a:p>
          <a:p>
            <a:pPr algn="ctr"/>
            <a:r>
              <a:rPr lang="fr-BE" sz="2400" b="1">
                <a:solidFill>
                  <a:srgbClr val="FFFFFF"/>
                </a:solidFill>
                <a:latin typeface="Arial" panose="020B0604020202020204" pitchFamily="34" charset="0"/>
              </a:rPr>
              <a:t>Sponsors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500B5608-D13A-0029-1488-D5D003CA781E}"/>
              </a:ext>
            </a:extLst>
          </p:cNvPr>
          <p:cNvSpPr txBox="1"/>
          <p:nvPr/>
        </p:nvSpPr>
        <p:spPr>
          <a:xfrm>
            <a:off x="9891889" y="9506646"/>
            <a:ext cx="123642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2400" b="1">
                <a:solidFill>
                  <a:srgbClr val="FFFFFF"/>
                </a:solidFill>
                <a:latin typeface="Arial" panose="020B0604020202020204" pitchFamily="34" charset="0"/>
              </a:rPr>
              <a:t>Lucy </a:t>
            </a:r>
          </a:p>
          <a:p>
            <a:pPr algn="ctr"/>
            <a:r>
              <a:rPr lang="fr-BE" sz="2400" b="1" err="1">
                <a:solidFill>
                  <a:srgbClr val="FFFFFF"/>
                </a:solidFill>
                <a:latin typeface="Arial" panose="020B0604020202020204" pitchFamily="34" charset="0"/>
              </a:rPr>
              <a:t>Naninne</a:t>
            </a:r>
            <a:r>
              <a:rPr lang="fr-BE" sz="2400" b="1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C73AF9-3996-6358-E44F-81B8B7C9C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7B9EDB0-069F-17DE-0A8C-2DC83568DE54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77D2EC9-5FFE-654C-366B-010A734CE329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F5EF1DC-47FB-CBA5-6D7F-8ECD49C1352B}"/>
              </a:ext>
            </a:extLst>
          </p:cNvPr>
          <p:cNvSpPr/>
          <p:nvPr/>
        </p:nvSpPr>
        <p:spPr>
          <a:xfrm>
            <a:off x="5817787" y="8740647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A3A505E-2F08-0E3F-5B8A-2A48EA9600A8}"/>
              </a:ext>
            </a:extLst>
          </p:cNvPr>
          <p:cNvSpPr/>
          <p:nvPr/>
        </p:nvSpPr>
        <p:spPr>
          <a:xfrm>
            <a:off x="-22938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0" y="0"/>
                </a:moveTo>
                <a:lnTo>
                  <a:pt x="7006260" y="0"/>
                </a:lnTo>
                <a:lnTo>
                  <a:pt x="7006260" y="2568306"/>
                </a:lnTo>
                <a:lnTo>
                  <a:pt x="0" y="25683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150581E-15DE-1A7A-920C-7D851A99FAF6}"/>
              </a:ext>
            </a:extLst>
          </p:cNvPr>
          <p:cNvSpPr/>
          <p:nvPr/>
        </p:nvSpPr>
        <p:spPr>
          <a:xfrm flipH="1">
            <a:off x="11324517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7006260" y="0"/>
                </a:moveTo>
                <a:lnTo>
                  <a:pt x="0" y="0"/>
                </a:lnTo>
                <a:lnTo>
                  <a:pt x="0" y="2568306"/>
                </a:lnTo>
                <a:lnTo>
                  <a:pt x="7006260" y="2568306"/>
                </a:lnTo>
                <a:lnTo>
                  <a:pt x="700626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F573EC97-6A94-238F-A876-B4971FA080C1}"/>
              </a:ext>
            </a:extLst>
          </p:cNvPr>
          <p:cNvGrpSpPr/>
          <p:nvPr/>
        </p:nvGrpSpPr>
        <p:grpSpPr>
          <a:xfrm>
            <a:off x="716465" y="682095"/>
            <a:ext cx="16858789" cy="9050448"/>
            <a:chOff x="0" y="0"/>
            <a:chExt cx="3691212" cy="1868218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C7C1FEC0-DFD3-45EC-0275-950C3E2BD79A}"/>
                </a:ext>
              </a:extLst>
            </p:cNvPr>
            <p:cNvSpPr/>
            <p:nvPr/>
          </p:nvSpPr>
          <p:spPr>
            <a:xfrm>
              <a:off x="0" y="0"/>
              <a:ext cx="3691212" cy="1868218"/>
            </a:xfrm>
            <a:custGeom>
              <a:avLst/>
              <a:gdLst/>
              <a:ahLst/>
              <a:cxnLst/>
              <a:rect l="l" t="t" r="r" b="b"/>
              <a:pathLst>
                <a:path w="3691212" h="1868218">
                  <a:moveTo>
                    <a:pt x="28172" y="0"/>
                  </a:moveTo>
                  <a:lnTo>
                    <a:pt x="3663040" y="0"/>
                  </a:lnTo>
                  <a:cubicBezTo>
                    <a:pt x="3670511" y="0"/>
                    <a:pt x="3677677" y="2968"/>
                    <a:pt x="3682960" y="8252"/>
                  </a:cubicBezTo>
                  <a:cubicBezTo>
                    <a:pt x="3688244" y="13535"/>
                    <a:pt x="3691212" y="20701"/>
                    <a:pt x="3691212" y="28172"/>
                  </a:cubicBezTo>
                  <a:lnTo>
                    <a:pt x="3691212" y="1840045"/>
                  </a:lnTo>
                  <a:cubicBezTo>
                    <a:pt x="3691212" y="1855605"/>
                    <a:pt x="3678599" y="1868218"/>
                    <a:pt x="3663040" y="1868218"/>
                  </a:cubicBezTo>
                  <a:lnTo>
                    <a:pt x="28172" y="1868218"/>
                  </a:lnTo>
                  <a:cubicBezTo>
                    <a:pt x="12613" y="1868218"/>
                    <a:pt x="0" y="1855605"/>
                    <a:pt x="0" y="1840045"/>
                  </a:cubicBezTo>
                  <a:lnTo>
                    <a:pt x="0" y="28172"/>
                  </a:lnTo>
                  <a:cubicBezTo>
                    <a:pt x="0" y="12613"/>
                    <a:pt x="12613" y="0"/>
                    <a:pt x="28172" y="0"/>
                  </a:cubicBezTo>
                  <a:close/>
                </a:path>
              </a:pathLst>
            </a:custGeom>
            <a:solidFill>
              <a:srgbClr val="2C3241"/>
            </a:solidFill>
          </p:spPr>
          <p:txBody>
            <a:bodyPr/>
            <a:lstStyle/>
            <a:p>
              <a:endParaRPr lang="fr-FR" noProof="0" dirty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B45FE8C1-CD61-A289-B4F9-20868975F036}"/>
                </a:ext>
              </a:extLst>
            </p:cNvPr>
            <p:cNvSpPr txBox="1"/>
            <p:nvPr/>
          </p:nvSpPr>
          <p:spPr>
            <a:xfrm>
              <a:off x="0" y="-38100"/>
              <a:ext cx="3691212" cy="1906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4CB841B9-0523-BE1D-46AB-524D746A3CC3}"/>
              </a:ext>
            </a:extLst>
          </p:cNvPr>
          <p:cNvSpPr txBox="1"/>
          <p:nvPr/>
        </p:nvSpPr>
        <p:spPr>
          <a:xfrm>
            <a:off x="1433508" y="2524872"/>
            <a:ext cx="15473993" cy="5587235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r>
              <a:rPr lang="fr-BE" sz="2800" b="1" dirty="0">
                <a:solidFill>
                  <a:schemeClr val="bg1"/>
                </a:solidFill>
                <a:latin typeface="Abadi"/>
              </a:rPr>
              <a:t>Pour améliorer encore plus la sécurité pendant la course, nous allons surement l’année </a:t>
            </a:r>
            <a:r>
              <a:rPr lang="fr-BE" sz="2800" b="1">
                <a:solidFill>
                  <a:schemeClr val="bg1"/>
                </a:solidFill>
                <a:latin typeface="Abadi"/>
              </a:rPr>
              <a:t>prochaine obliger les guidons "droits" de vélo et interdire les guidons  "de courses"</a:t>
            </a:r>
          </a:p>
          <a:p>
            <a:endParaRPr lang="fr-BE" sz="2800" b="1">
              <a:solidFill>
                <a:schemeClr val="bg1"/>
              </a:solidFill>
              <a:latin typeface="Abadi" panose="020B0604020104020204" pitchFamily="34" charset="77"/>
            </a:endParaRPr>
          </a:p>
          <a:p>
            <a:r>
              <a:rPr lang="fr-BE" sz="2800" b="1">
                <a:solidFill>
                  <a:schemeClr val="bg1"/>
                </a:solidFill>
                <a:latin typeface="Abadi"/>
              </a:rPr>
              <a:t>Ne faites donc pas de nouveau achats cette année </a:t>
            </a:r>
            <a:br>
              <a:rPr lang="fr-BE" sz="2800" dirty="0"/>
            </a:br>
            <a:br>
              <a:rPr lang="fr-BE" sz="2800" dirty="0"/>
            </a:br>
            <a:endParaRPr lang="nl-BE" sz="2800" b="1" u="sng">
              <a:solidFill>
                <a:schemeClr val="bg1"/>
              </a:solidFill>
              <a:latin typeface="Abadi" panose="020B0604020104020204" pitchFamily="34" charset="77"/>
              <a:ea typeface="Josefin Sans"/>
              <a:cs typeface="Abadi" panose="020F0502020204030204" pitchFamily="34" charset="0"/>
              <a:sym typeface="Josefin Sans"/>
            </a:endParaRP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nl-BE" sz="2800" b="1" u="sng" dirty="0">
                <a:solidFill>
                  <a:schemeClr val="bg1"/>
                </a:solidFill>
                <a:latin typeface="Abadi"/>
                <a:ea typeface="Josefin Sans"/>
                <a:cs typeface="Abadi" panose="020F0502020204030204" pitchFamily="34" charset="0"/>
                <a:sym typeface="Josefin Sans"/>
              </a:rPr>
              <a:t> </a:t>
            </a:r>
            <a:endParaRPr lang="nl-BE" sz="2800" b="1" u="sng" noProof="0" dirty="0">
              <a:solidFill>
                <a:schemeClr val="bg1"/>
              </a:solidFill>
              <a:latin typeface="Abadi"/>
              <a:ea typeface="Josefin Sans"/>
              <a:cs typeface="Abadi" panose="020F0502020204030204" pitchFamily="34" charset="0"/>
            </a:endParaRPr>
          </a:p>
          <a:p>
            <a:pPr>
              <a:lnSpc>
                <a:spcPts val="4480"/>
              </a:lnSpc>
              <a:spcBef>
                <a:spcPct val="0"/>
              </a:spcBef>
            </a:pP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br>
              <a:rPr lang="fr-BE" sz="2800" dirty="0">
                <a:latin typeface="Abadi" panose="020B0604020104020204" pitchFamily="34" charset="77"/>
              </a:rPr>
            </a:br>
            <a:br>
              <a:rPr lang="fr-BE" sz="2800" dirty="0">
                <a:latin typeface="Abadi" panose="020B0604020104020204" pitchFamily="34" charset="77"/>
              </a:rPr>
            </a:b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Tx/>
              <a:buChar char="-"/>
            </a:pPr>
            <a:endParaRPr lang="fr-FR" sz="3200" noProof="0">
              <a:solidFill>
                <a:srgbClr val="FFFFFF"/>
              </a:solidFill>
              <a:latin typeface="Abadi" panose="020F0502020204030204" pitchFamily="34" charset="0"/>
              <a:ea typeface="Josefin Sans"/>
              <a:cs typeface="Abadi" panose="020F0502020204030204" pitchFamily="34" charset="0"/>
              <a:sym typeface="Josefin San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A3519C4B-ABB4-BE6A-9FDB-B487CCBA1340}"/>
              </a:ext>
            </a:extLst>
          </p:cNvPr>
          <p:cNvSpPr txBox="1"/>
          <p:nvPr/>
        </p:nvSpPr>
        <p:spPr>
          <a:xfrm>
            <a:off x="754374" y="827845"/>
            <a:ext cx="12044993" cy="1187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833"/>
              </a:lnSpc>
              <a:spcBef>
                <a:spcPct val="0"/>
              </a:spcBef>
            </a:pPr>
            <a:r>
              <a:rPr lang="fr-FR" sz="7024" b="1" u="none" strike="noStrike" noProof="0" dirty="0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Info utile pour la 41</a:t>
            </a:r>
            <a:r>
              <a:rPr lang="fr-FR" sz="7024" b="1" u="none" strike="noStrike" baseline="30000" noProof="0" dirty="0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e</a:t>
            </a:r>
            <a:r>
              <a:rPr lang="fr-FR" sz="7024" b="1" u="none" strike="noStrike" noProof="0" dirty="0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 !!!!!</a:t>
            </a:r>
          </a:p>
        </p:txBody>
      </p:sp>
      <p:pic>
        <p:nvPicPr>
          <p:cNvPr id="1026" name="Picture 2" descr="Les différents types de guidons/cintres de vélo électrique">
            <a:extLst>
              <a:ext uri="{FF2B5EF4-FFF2-40B4-BE49-F238E27FC236}">
                <a16:creationId xmlns:a16="http://schemas.microsoft.com/office/drawing/2014/main" id="{1B2D598D-FCAF-7954-5FB9-97DC01A04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08" y="4822415"/>
            <a:ext cx="6454562" cy="430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mment choisir le bon guidon de vélo de route en fibre de carbone ? – ICAN  Cycling">
            <a:extLst>
              <a:ext uri="{FF2B5EF4-FFF2-40B4-BE49-F238E27FC236}">
                <a16:creationId xmlns:a16="http://schemas.microsoft.com/office/drawing/2014/main" id="{18A83BC3-86F6-B59A-F6ED-9211ADCD9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391" y="4923029"/>
            <a:ext cx="6580551" cy="369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Badge croix avec un remplissage uni">
            <a:extLst>
              <a:ext uri="{FF2B5EF4-FFF2-40B4-BE49-F238E27FC236}">
                <a16:creationId xmlns:a16="http://schemas.microsoft.com/office/drawing/2014/main" id="{C37670F4-A744-0C64-1423-026B46718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2384" y="4419006"/>
            <a:ext cx="1576625" cy="15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719D8A9-412C-0498-3FB0-4F1DB4B3A712}"/>
              </a:ext>
            </a:extLst>
          </p:cNvPr>
          <p:cNvSpPr txBox="1"/>
          <p:nvPr/>
        </p:nvSpPr>
        <p:spPr>
          <a:xfrm>
            <a:off x="7085811" y="4545598"/>
            <a:ext cx="14369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/>
              <a:t>✅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0563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1606FD-8D35-8833-DB74-1F0076692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9C60AC3-3C50-F8D4-B95E-1F6E56490540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6FDA710-A01F-70BB-CBD3-D090F229A544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26DDF47-310A-68E3-B1DE-C2E9C8158532}"/>
              </a:ext>
            </a:extLst>
          </p:cNvPr>
          <p:cNvSpPr/>
          <p:nvPr/>
        </p:nvSpPr>
        <p:spPr>
          <a:xfrm>
            <a:off x="5817787" y="8740647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A25126D-EBE0-416F-6D6C-FF440698F7E4}"/>
              </a:ext>
            </a:extLst>
          </p:cNvPr>
          <p:cNvSpPr/>
          <p:nvPr/>
        </p:nvSpPr>
        <p:spPr>
          <a:xfrm>
            <a:off x="-22938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0" y="0"/>
                </a:moveTo>
                <a:lnTo>
                  <a:pt x="7006260" y="0"/>
                </a:lnTo>
                <a:lnTo>
                  <a:pt x="7006260" y="2568306"/>
                </a:lnTo>
                <a:lnTo>
                  <a:pt x="0" y="25683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155FB62-AC60-6A24-F152-0024F5FB38B4}"/>
              </a:ext>
            </a:extLst>
          </p:cNvPr>
          <p:cNvSpPr/>
          <p:nvPr/>
        </p:nvSpPr>
        <p:spPr>
          <a:xfrm flipH="1">
            <a:off x="1151112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7006260" y="0"/>
                </a:moveTo>
                <a:lnTo>
                  <a:pt x="0" y="0"/>
                </a:lnTo>
                <a:lnTo>
                  <a:pt x="0" y="2568306"/>
                </a:lnTo>
                <a:lnTo>
                  <a:pt x="7006260" y="2568306"/>
                </a:lnTo>
                <a:lnTo>
                  <a:pt x="700626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37B3941A-3118-8D3F-BF10-49776A66E8D2}"/>
              </a:ext>
            </a:extLst>
          </p:cNvPr>
          <p:cNvGrpSpPr/>
          <p:nvPr/>
        </p:nvGrpSpPr>
        <p:grpSpPr>
          <a:xfrm>
            <a:off x="716465" y="682095"/>
            <a:ext cx="16858789" cy="9050448"/>
            <a:chOff x="0" y="0"/>
            <a:chExt cx="3691212" cy="1868218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3767FB1-877D-53A8-C413-58BE1D693C58}"/>
                </a:ext>
              </a:extLst>
            </p:cNvPr>
            <p:cNvSpPr/>
            <p:nvPr/>
          </p:nvSpPr>
          <p:spPr>
            <a:xfrm>
              <a:off x="0" y="0"/>
              <a:ext cx="3691212" cy="1868218"/>
            </a:xfrm>
            <a:custGeom>
              <a:avLst/>
              <a:gdLst/>
              <a:ahLst/>
              <a:cxnLst/>
              <a:rect l="l" t="t" r="r" b="b"/>
              <a:pathLst>
                <a:path w="3691212" h="1868218">
                  <a:moveTo>
                    <a:pt x="28172" y="0"/>
                  </a:moveTo>
                  <a:lnTo>
                    <a:pt x="3663040" y="0"/>
                  </a:lnTo>
                  <a:cubicBezTo>
                    <a:pt x="3670511" y="0"/>
                    <a:pt x="3677677" y="2968"/>
                    <a:pt x="3682960" y="8252"/>
                  </a:cubicBezTo>
                  <a:cubicBezTo>
                    <a:pt x="3688244" y="13535"/>
                    <a:pt x="3691212" y="20701"/>
                    <a:pt x="3691212" y="28172"/>
                  </a:cubicBezTo>
                  <a:lnTo>
                    <a:pt x="3691212" y="1840045"/>
                  </a:lnTo>
                  <a:cubicBezTo>
                    <a:pt x="3691212" y="1855605"/>
                    <a:pt x="3678599" y="1868218"/>
                    <a:pt x="3663040" y="1868218"/>
                  </a:cubicBezTo>
                  <a:lnTo>
                    <a:pt x="28172" y="1868218"/>
                  </a:lnTo>
                  <a:cubicBezTo>
                    <a:pt x="12613" y="1868218"/>
                    <a:pt x="0" y="1855605"/>
                    <a:pt x="0" y="1840045"/>
                  </a:cubicBezTo>
                  <a:lnTo>
                    <a:pt x="0" y="28172"/>
                  </a:lnTo>
                  <a:cubicBezTo>
                    <a:pt x="0" y="12613"/>
                    <a:pt x="12613" y="0"/>
                    <a:pt x="28172" y="0"/>
                  </a:cubicBezTo>
                  <a:close/>
                </a:path>
              </a:pathLst>
            </a:custGeom>
            <a:solidFill>
              <a:srgbClr val="2C3241"/>
            </a:solidFill>
          </p:spPr>
          <p:txBody>
            <a:bodyPr/>
            <a:lstStyle/>
            <a:p>
              <a:endParaRPr lang="fr-FR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50DD4F74-5589-5263-CDEC-FC0B1E35DC16}"/>
                </a:ext>
              </a:extLst>
            </p:cNvPr>
            <p:cNvSpPr txBox="1"/>
            <p:nvPr/>
          </p:nvSpPr>
          <p:spPr>
            <a:xfrm>
              <a:off x="0" y="-38100"/>
              <a:ext cx="3691212" cy="1906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0497DBA8-B537-780E-048C-79A56EF1D9A0}"/>
              </a:ext>
            </a:extLst>
          </p:cNvPr>
          <p:cNvSpPr txBox="1"/>
          <p:nvPr/>
        </p:nvSpPr>
        <p:spPr>
          <a:xfrm>
            <a:off x="1023546" y="1896333"/>
            <a:ext cx="10854647" cy="1108104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nl-BE" sz="2800" b="1" u="sng" dirty="0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Samedi 28/03: DÉBUT CONTRÔLE POMPIER*</a:t>
            </a: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BE" sz="2800" b="1" dirty="0">
                <a:solidFill>
                  <a:schemeClr val="bg1"/>
                </a:solidFill>
                <a:latin typeface="Abadi" panose="020B0604020104020204" pitchFamily="34" charset="77"/>
                <a:sym typeface="Josefin Sans"/>
              </a:rPr>
              <a:t>Dès 8h </a:t>
            </a: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BE" sz="2800" b="1" dirty="0">
                <a:solidFill>
                  <a:schemeClr val="bg1"/>
                </a:solidFill>
                <a:latin typeface="Abadi" panose="020B0604020104020204" pitchFamily="34" charset="77"/>
                <a:sym typeface="Josefin Sans"/>
              </a:rPr>
              <a:t>Concerne TOUTES les sections </a:t>
            </a: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BE" sz="2800" b="1" dirty="0">
                <a:solidFill>
                  <a:schemeClr val="bg1"/>
                </a:solidFill>
                <a:latin typeface="Abadi" panose="020B0604020104020204" pitchFamily="34" charset="77"/>
                <a:sym typeface="Josefin Sans"/>
              </a:rPr>
              <a:t>Á votre stand </a:t>
            </a: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BE" sz="2800" b="1" dirty="0">
                <a:solidFill>
                  <a:srgbClr val="FF0000"/>
                </a:solidFill>
                <a:latin typeface="Abadi" panose="020B0604020104020204" pitchFamily="34" charset="77"/>
                <a:sym typeface="Josefin Sans"/>
              </a:rPr>
              <a:t>Couverture anti-feu </a:t>
            </a:r>
            <a:r>
              <a:rPr lang="nl-BE" sz="2800" b="1" dirty="0">
                <a:solidFill>
                  <a:schemeClr val="bg1"/>
                </a:solidFill>
                <a:latin typeface="Abadi" panose="020B0604020104020204" pitchFamily="34" charset="77"/>
                <a:sym typeface="Josefin Sans"/>
              </a:rPr>
              <a:t>et 1 </a:t>
            </a:r>
            <a:r>
              <a:rPr lang="nl-BE" sz="2800" b="1" dirty="0">
                <a:solidFill>
                  <a:srgbClr val="FF0000"/>
                </a:solidFill>
                <a:latin typeface="Abadi" panose="020B0604020104020204" pitchFamily="34" charset="77"/>
                <a:sym typeface="Josefin Sans"/>
              </a:rPr>
              <a:t>extincteur certifié BENOR</a:t>
            </a:r>
            <a:r>
              <a:rPr lang="nl-BE" sz="2800" b="1" dirty="0">
                <a:solidFill>
                  <a:schemeClr val="bg1"/>
                </a:solidFill>
                <a:latin typeface="Abadi" panose="020B0604020104020204" pitchFamily="34" charset="77"/>
                <a:sym typeface="Josefin Sans"/>
              </a:rPr>
              <a:t> de 6kg obligatoires</a:t>
            </a: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BE" sz="2800" b="1" dirty="0">
                <a:solidFill>
                  <a:schemeClr val="bg1"/>
                </a:solidFill>
                <a:latin typeface="Abadi" panose="020B0604020104020204" pitchFamily="34" charset="77"/>
                <a:sym typeface="Josefin Sans"/>
              </a:rPr>
              <a:t>TUYEAUX NON PÉRIMÉS ET DATÉS</a:t>
            </a: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nl-BE" sz="2800" b="1" dirty="0">
              <a:solidFill>
                <a:schemeClr val="bg1"/>
              </a:solidFill>
              <a:latin typeface="Abadi" panose="020B0604020104020204" pitchFamily="34" charset="77"/>
              <a:sym typeface="Josefin Sans"/>
            </a:endParaRP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nl-BE" sz="2800" b="1" dirty="0">
                <a:solidFill>
                  <a:schemeClr val="bg1"/>
                </a:solidFill>
                <a:latin typeface="Abadi" panose="020B0604020104020204" pitchFamily="34" charset="77"/>
                <a:sym typeface="Josefin Sans"/>
              </a:rPr>
              <a:t>Si ces critères ne sont pas respectés, il vous sera INTERDIT D’UTILLISER VOTRE MATEREIL DE CUISSON 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endParaRPr lang="nl-BE" sz="2800" b="1" dirty="0">
              <a:solidFill>
                <a:schemeClr val="bg1"/>
              </a:solidFill>
              <a:latin typeface="Abadi" panose="020B0604020104020204" pitchFamily="34" charset="77"/>
              <a:sym typeface="Josefin Sans"/>
            </a:endParaRP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nl-BE" sz="2800" b="1" dirty="0">
                <a:solidFill>
                  <a:schemeClr val="bg1"/>
                </a:solidFill>
                <a:latin typeface="Abadi" panose="020B0604020104020204" pitchFamily="34" charset="77"/>
                <a:sym typeface="Josefin Sans"/>
              </a:rPr>
              <a:t>*voir le règlement pompier qui est sur le site  </a:t>
            </a:r>
            <a:br>
              <a:rPr lang="fr-BE" sz="2800" dirty="0"/>
            </a:br>
            <a:br>
              <a:rPr lang="fr-BE" sz="2800" dirty="0"/>
            </a:br>
            <a:endParaRPr lang="nl-BE" sz="2800" b="1" u="sng" dirty="0">
              <a:solidFill>
                <a:schemeClr val="bg1"/>
              </a:solidFill>
              <a:latin typeface="Abadi" panose="020B0604020104020204" pitchFamily="34" charset="77"/>
              <a:ea typeface="Josefin Sans"/>
              <a:cs typeface="Abadi" panose="020F0502020204030204" pitchFamily="34" charset="0"/>
              <a:sym typeface="Josefin Sans"/>
            </a:endParaRP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nl-BE" sz="2800" b="1" u="sng" dirty="0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 </a:t>
            </a:r>
            <a:r>
              <a:rPr lang="nl-BE" sz="2800" b="1" u="sng" noProof="0" dirty="0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endParaRPr lang="fr-BE" sz="2800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br>
              <a:rPr lang="fr-BE" sz="2800" dirty="0">
                <a:solidFill>
                  <a:schemeClr val="bg1"/>
                </a:solidFill>
                <a:latin typeface="Abadi" panose="020B0604020104020204" pitchFamily="34" charset="77"/>
              </a:rPr>
            </a:br>
            <a:br>
              <a:rPr lang="fr-BE" sz="2800" dirty="0">
                <a:solidFill>
                  <a:schemeClr val="bg1"/>
                </a:solidFill>
                <a:latin typeface="Abadi" panose="020B0604020104020204" pitchFamily="34" charset="77"/>
              </a:rPr>
            </a:br>
            <a:endParaRPr lang="fr-BE" sz="2800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Tx/>
              <a:buChar char="-"/>
            </a:pPr>
            <a:endParaRPr lang="fr-FR" sz="3200" noProof="0" dirty="0">
              <a:solidFill>
                <a:srgbClr val="FFFFFF"/>
              </a:solidFill>
              <a:latin typeface="Abadi" panose="020F0502020204030204" pitchFamily="34" charset="0"/>
              <a:ea typeface="Josefin Sans"/>
              <a:cs typeface="Abadi" panose="020F0502020204030204" pitchFamily="34" charset="0"/>
              <a:sym typeface="Josefin San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99032897-61D1-642C-972F-879ECDD85A31}"/>
              </a:ext>
            </a:extLst>
          </p:cNvPr>
          <p:cNvSpPr txBox="1"/>
          <p:nvPr/>
        </p:nvSpPr>
        <p:spPr>
          <a:xfrm>
            <a:off x="-204710" y="708507"/>
            <a:ext cx="12044993" cy="1187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833"/>
              </a:lnSpc>
              <a:spcBef>
                <a:spcPct val="0"/>
              </a:spcBef>
            </a:pPr>
            <a:r>
              <a:rPr lang="fr-FR" sz="7024" b="1" u="none" strike="noStrike" noProof="0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Contrôle Pompier</a:t>
            </a:r>
          </a:p>
        </p:txBody>
      </p:sp>
      <p:pic>
        <p:nvPicPr>
          <p:cNvPr id="4098" name="Picture 2" descr="Bade Regulator 50 mbar 1.5 m Hose 1/4 Inch Left Screw Fittings Type G607">
            <a:extLst>
              <a:ext uri="{FF2B5EF4-FFF2-40B4-BE49-F238E27FC236}">
                <a16:creationId xmlns:a16="http://schemas.microsoft.com/office/drawing/2014/main" id="{B682381A-B9F6-8B1D-E8BD-35BEC335E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0645" y="1487690"/>
            <a:ext cx="5136337" cy="609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047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8D5C9C-BB37-B48B-460A-3AC429C8D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3DD8C56-DC49-BE4D-073F-E970926A989C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8F0BAD4-4FFD-1A51-C750-48858DDA2563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BB911C3-2F3B-D3C3-0C0B-114E88477AD7}"/>
              </a:ext>
            </a:extLst>
          </p:cNvPr>
          <p:cNvSpPr/>
          <p:nvPr/>
        </p:nvSpPr>
        <p:spPr>
          <a:xfrm>
            <a:off x="5817787" y="8740647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5F64700-5667-C12D-6DB0-0BA888F8FC92}"/>
              </a:ext>
            </a:extLst>
          </p:cNvPr>
          <p:cNvSpPr/>
          <p:nvPr/>
        </p:nvSpPr>
        <p:spPr>
          <a:xfrm>
            <a:off x="-22938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0" y="0"/>
                </a:moveTo>
                <a:lnTo>
                  <a:pt x="7006260" y="0"/>
                </a:lnTo>
                <a:lnTo>
                  <a:pt x="7006260" y="2568306"/>
                </a:lnTo>
                <a:lnTo>
                  <a:pt x="0" y="25683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063F88B-C0D5-DAE0-016F-3B8D3767C89A}"/>
              </a:ext>
            </a:extLst>
          </p:cNvPr>
          <p:cNvSpPr/>
          <p:nvPr/>
        </p:nvSpPr>
        <p:spPr>
          <a:xfrm flipH="1">
            <a:off x="1151112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7006260" y="0"/>
                </a:moveTo>
                <a:lnTo>
                  <a:pt x="0" y="0"/>
                </a:lnTo>
                <a:lnTo>
                  <a:pt x="0" y="2568306"/>
                </a:lnTo>
                <a:lnTo>
                  <a:pt x="7006260" y="2568306"/>
                </a:lnTo>
                <a:lnTo>
                  <a:pt x="700626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F2C81EDF-F232-D3BF-7346-14CAD8920B18}"/>
              </a:ext>
            </a:extLst>
          </p:cNvPr>
          <p:cNvGrpSpPr/>
          <p:nvPr/>
        </p:nvGrpSpPr>
        <p:grpSpPr>
          <a:xfrm>
            <a:off x="716465" y="682095"/>
            <a:ext cx="16858789" cy="9050448"/>
            <a:chOff x="0" y="0"/>
            <a:chExt cx="3691212" cy="1868218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6E280E9-D89A-3945-13D7-1278B31D13B8}"/>
                </a:ext>
              </a:extLst>
            </p:cNvPr>
            <p:cNvSpPr/>
            <p:nvPr/>
          </p:nvSpPr>
          <p:spPr>
            <a:xfrm>
              <a:off x="0" y="0"/>
              <a:ext cx="3691212" cy="1868218"/>
            </a:xfrm>
            <a:custGeom>
              <a:avLst/>
              <a:gdLst/>
              <a:ahLst/>
              <a:cxnLst/>
              <a:rect l="l" t="t" r="r" b="b"/>
              <a:pathLst>
                <a:path w="3691212" h="1868218">
                  <a:moveTo>
                    <a:pt x="28172" y="0"/>
                  </a:moveTo>
                  <a:lnTo>
                    <a:pt x="3663040" y="0"/>
                  </a:lnTo>
                  <a:cubicBezTo>
                    <a:pt x="3670511" y="0"/>
                    <a:pt x="3677677" y="2968"/>
                    <a:pt x="3682960" y="8252"/>
                  </a:cubicBezTo>
                  <a:cubicBezTo>
                    <a:pt x="3688244" y="13535"/>
                    <a:pt x="3691212" y="20701"/>
                    <a:pt x="3691212" y="28172"/>
                  </a:cubicBezTo>
                  <a:lnTo>
                    <a:pt x="3691212" y="1840045"/>
                  </a:lnTo>
                  <a:cubicBezTo>
                    <a:pt x="3691212" y="1855605"/>
                    <a:pt x="3678599" y="1868218"/>
                    <a:pt x="3663040" y="1868218"/>
                  </a:cubicBezTo>
                  <a:lnTo>
                    <a:pt x="28172" y="1868218"/>
                  </a:lnTo>
                  <a:cubicBezTo>
                    <a:pt x="12613" y="1868218"/>
                    <a:pt x="0" y="1855605"/>
                    <a:pt x="0" y="1840045"/>
                  </a:cubicBezTo>
                  <a:lnTo>
                    <a:pt x="0" y="28172"/>
                  </a:lnTo>
                  <a:cubicBezTo>
                    <a:pt x="0" y="12613"/>
                    <a:pt x="12613" y="0"/>
                    <a:pt x="28172" y="0"/>
                  </a:cubicBezTo>
                  <a:close/>
                </a:path>
              </a:pathLst>
            </a:custGeom>
            <a:solidFill>
              <a:srgbClr val="2C3241"/>
            </a:solidFill>
          </p:spPr>
          <p:txBody>
            <a:bodyPr/>
            <a:lstStyle/>
            <a:p>
              <a:endParaRPr lang="fr-FR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76AF283A-370C-66B3-AE9D-D25510C77CA8}"/>
                </a:ext>
              </a:extLst>
            </p:cNvPr>
            <p:cNvSpPr txBox="1"/>
            <p:nvPr/>
          </p:nvSpPr>
          <p:spPr>
            <a:xfrm>
              <a:off x="0" y="-38100"/>
              <a:ext cx="3691212" cy="1906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CFC93B10-9B21-6BBB-92D4-EAB0BE02BE40}"/>
              </a:ext>
            </a:extLst>
          </p:cNvPr>
          <p:cNvSpPr txBox="1"/>
          <p:nvPr/>
        </p:nvSpPr>
        <p:spPr>
          <a:xfrm>
            <a:off x="1453321" y="2044202"/>
            <a:ext cx="15854993" cy="1108104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nl-BE" sz="2800" b="1" u="sng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Samedi 28/03: DÉBUT CONTRÔLE POMPIER*</a:t>
            </a: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BE" sz="2800" b="1">
                <a:solidFill>
                  <a:schemeClr val="bg1"/>
                </a:solidFill>
                <a:latin typeface="Abadi" panose="020B0604020104020204" pitchFamily="34" charset="77"/>
                <a:sym typeface="Josefin Sans"/>
              </a:rPr>
              <a:t>Durant toute la matinée sur votre lieu de stand </a:t>
            </a: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BE" sz="2800" b="1">
                <a:solidFill>
                  <a:schemeClr val="bg1"/>
                </a:solidFill>
                <a:latin typeface="Abadi" panose="020B0604020104020204" pitchFamily="34" charset="77"/>
                <a:sym typeface="Josefin Sans"/>
              </a:rPr>
              <a:t>Pas de branchement tant que l’équipe n’est pas passée approuver </a:t>
            </a: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BE" sz="2800" b="1">
                <a:solidFill>
                  <a:schemeClr val="bg1"/>
                </a:solidFill>
                <a:latin typeface="Abadi" panose="020B0604020104020204" pitchFamily="34" charset="77"/>
                <a:sym typeface="Josefin Sans"/>
              </a:rPr>
              <a:t>MAX 3 000 W </a:t>
            </a: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nl-BE" sz="2800" b="1">
              <a:solidFill>
                <a:schemeClr val="bg1"/>
              </a:solidFill>
              <a:latin typeface="Abadi" panose="020B0604020104020204" pitchFamily="34" charset="77"/>
              <a:sym typeface="Josefin Sans"/>
            </a:endParaRP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nl-BE" sz="2800" b="1">
              <a:solidFill>
                <a:schemeClr val="bg1"/>
              </a:solidFill>
              <a:latin typeface="Abadi" panose="020B0604020104020204" pitchFamily="34" charset="77"/>
              <a:sym typeface="Josefin Sans"/>
            </a:endParaRP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BE" sz="2800" b="1">
                <a:solidFill>
                  <a:schemeClr val="bg1"/>
                </a:solidFill>
                <a:latin typeface="Abadi" panose="020B0604020104020204" pitchFamily="34" charset="77"/>
                <a:sym typeface="Josefin Sans"/>
              </a:rPr>
              <a:t>1 seule rallonge de 50m (et pas 3x20m) dans un état impeccable. Celle-ci doit être déroulée entièrement derrière votre tente AVANT l’arrivée de l’équipe SONO-ELEC</a:t>
            </a: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nl-BE" sz="2800" b="1">
                <a:solidFill>
                  <a:schemeClr val="bg1"/>
                </a:solidFill>
                <a:latin typeface="Abadi" panose="020B0604020104020204" pitchFamily="34" charset="77"/>
                <a:sym typeface="Josefin Sans"/>
              </a:rPr>
              <a:t>Multriprise doit être attachée en hauteur, à l’abris de la pluie et de l’humidité 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endParaRPr lang="nl-BE" sz="2800" b="1">
              <a:solidFill>
                <a:schemeClr val="bg1"/>
              </a:solidFill>
              <a:latin typeface="Abadi" panose="020B0604020104020204" pitchFamily="34" charset="77"/>
              <a:sym typeface="Josefin Sans"/>
            </a:endParaRP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nl-BE" sz="2800" b="1">
                <a:solidFill>
                  <a:schemeClr val="bg1"/>
                </a:solidFill>
                <a:latin typeface="Abadi" panose="020B0604020104020204" pitchFamily="34" charset="77"/>
                <a:sym typeface="Josefin Sans"/>
              </a:rPr>
              <a:t>*L’organisation se réserve le droit de débrancher une section faisant sauter le fusible un trop grand nombre de fois ou n’étant pas en ordre. </a:t>
            </a:r>
            <a:br>
              <a:rPr lang="fr-BE" sz="2800"/>
            </a:br>
            <a:br>
              <a:rPr lang="fr-BE" sz="2800"/>
            </a:br>
            <a:endParaRPr lang="nl-BE" sz="2800" b="1" u="sng">
              <a:solidFill>
                <a:schemeClr val="bg1"/>
              </a:solidFill>
              <a:latin typeface="Abadi" panose="020B0604020104020204" pitchFamily="34" charset="77"/>
              <a:ea typeface="Josefin Sans"/>
              <a:cs typeface="Abadi" panose="020F0502020204030204" pitchFamily="34" charset="0"/>
              <a:sym typeface="Josefin Sans"/>
            </a:endParaRP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nl-BE" sz="2800" b="1" u="sng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 </a:t>
            </a:r>
            <a:r>
              <a:rPr lang="nl-BE" sz="2800" b="1" u="sng" noProof="0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br>
              <a:rPr lang="fr-BE" sz="2800">
                <a:solidFill>
                  <a:schemeClr val="bg1"/>
                </a:solidFill>
                <a:latin typeface="Abadi" panose="020B0604020104020204" pitchFamily="34" charset="77"/>
              </a:rPr>
            </a:br>
            <a:br>
              <a:rPr lang="fr-BE" sz="2800">
                <a:solidFill>
                  <a:schemeClr val="bg1"/>
                </a:solidFill>
                <a:latin typeface="Abadi" panose="020B0604020104020204" pitchFamily="34" charset="77"/>
              </a:rPr>
            </a:b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Tx/>
              <a:buChar char="-"/>
            </a:pPr>
            <a:endParaRPr lang="fr-FR" sz="3200" noProof="0">
              <a:solidFill>
                <a:srgbClr val="FFFFFF"/>
              </a:solidFill>
              <a:latin typeface="Abadi" panose="020F0502020204030204" pitchFamily="34" charset="0"/>
              <a:ea typeface="Josefin Sans"/>
              <a:cs typeface="Abadi" panose="020F0502020204030204" pitchFamily="34" charset="0"/>
              <a:sym typeface="Josefin San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2B7078F1-A0AA-4E96-6233-EC867DEA85FF}"/>
              </a:ext>
            </a:extLst>
          </p:cNvPr>
          <p:cNvSpPr txBox="1"/>
          <p:nvPr/>
        </p:nvSpPr>
        <p:spPr>
          <a:xfrm>
            <a:off x="-204710" y="708507"/>
            <a:ext cx="12044993" cy="1187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833"/>
              </a:lnSpc>
              <a:spcBef>
                <a:spcPct val="0"/>
              </a:spcBef>
            </a:pPr>
            <a:r>
              <a:rPr lang="fr-FR" sz="7024" b="1" u="none" strike="noStrike" noProof="0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Contrôle </a:t>
            </a:r>
            <a:r>
              <a:rPr lang="fr-FR" sz="7024" b="1" u="none" strike="noStrike" noProof="0" err="1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é</a:t>
            </a:r>
            <a:r>
              <a:rPr lang="fr-FR" sz="7024" b="1" err="1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léctricité</a:t>
            </a:r>
            <a:endParaRPr lang="fr-FR" sz="7024" b="1" u="none" strike="noStrike" noProof="0">
              <a:solidFill>
                <a:srgbClr val="76B2E4"/>
              </a:solidFill>
              <a:latin typeface="Waffle Soft"/>
              <a:ea typeface="Waffle Soft"/>
              <a:cs typeface="Waffle Soft"/>
              <a:sym typeface="Waffle Soft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21B968D-C213-DBCC-4FD0-F71B929F362D}"/>
              </a:ext>
            </a:extLst>
          </p:cNvPr>
          <p:cNvSpPr txBox="1"/>
          <p:nvPr/>
        </p:nvSpPr>
        <p:spPr>
          <a:xfrm>
            <a:off x="12619773" y="682095"/>
            <a:ext cx="93770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br>
              <a:rPr lang="fr-BE"/>
            </a:br>
            <a:br>
              <a:rPr lang="fr-BE"/>
            </a:b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1984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91F9DE-41CF-1654-64A1-6649157FC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84F0A7B-6F2F-E02C-952D-41AA8D429460}"/>
              </a:ext>
            </a:extLst>
          </p:cNvPr>
          <p:cNvSpPr/>
          <p:nvPr/>
        </p:nvSpPr>
        <p:spPr>
          <a:xfrm>
            <a:off x="-229389" y="-689316"/>
            <a:ext cx="9373389" cy="3436032"/>
          </a:xfrm>
          <a:custGeom>
            <a:avLst/>
            <a:gdLst/>
            <a:ahLst/>
            <a:cxnLst/>
            <a:rect l="l" t="t" r="r" b="b"/>
            <a:pathLst>
              <a:path w="9373389" h="3436032">
                <a:moveTo>
                  <a:pt x="0" y="0"/>
                </a:moveTo>
                <a:lnTo>
                  <a:pt x="9373389" y="0"/>
                </a:lnTo>
                <a:lnTo>
                  <a:pt x="9373389" y="3436032"/>
                </a:lnTo>
                <a:lnTo>
                  <a:pt x="0" y="3436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E04DBB20-1CC8-9B01-3C0F-6C28657852CD}"/>
              </a:ext>
            </a:extLst>
          </p:cNvPr>
          <p:cNvSpPr txBox="1"/>
          <p:nvPr/>
        </p:nvSpPr>
        <p:spPr>
          <a:xfrm>
            <a:off x="5103481" y="3811504"/>
            <a:ext cx="8081037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fr-FR" sz="9600" b="1" u="none" strike="noStrike" noProof="0">
                <a:solidFill>
                  <a:srgbClr val="2C3241"/>
                </a:solidFill>
                <a:latin typeface="Waffle Soft"/>
                <a:ea typeface="Waffle Soft"/>
                <a:cs typeface="Waffle Soft"/>
                <a:sym typeface="Waffle Soft"/>
              </a:rPr>
              <a:t>Stands info et tâches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0DE00E8-D02F-7A38-C1CE-9F2B70F61EBA}"/>
              </a:ext>
            </a:extLst>
          </p:cNvPr>
          <p:cNvSpPr/>
          <p:nvPr/>
        </p:nvSpPr>
        <p:spPr>
          <a:xfrm flipH="1">
            <a:off x="9144000" y="-689316"/>
            <a:ext cx="9373389" cy="3436032"/>
          </a:xfrm>
          <a:custGeom>
            <a:avLst/>
            <a:gdLst/>
            <a:ahLst/>
            <a:cxnLst/>
            <a:rect l="l" t="t" r="r" b="b"/>
            <a:pathLst>
              <a:path w="9373389" h="3436032">
                <a:moveTo>
                  <a:pt x="9373389" y="0"/>
                </a:moveTo>
                <a:lnTo>
                  <a:pt x="0" y="0"/>
                </a:lnTo>
                <a:lnTo>
                  <a:pt x="0" y="3436032"/>
                </a:lnTo>
                <a:lnTo>
                  <a:pt x="9373389" y="3436032"/>
                </a:lnTo>
                <a:lnTo>
                  <a:pt x="93733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6646860-9FC9-ABDF-0214-D4706B81BB72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C9E1FF3-AAB2-15C7-1C8C-ED5E1C895685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E99675C-04D7-92F4-360B-5563ED568F85}"/>
              </a:ext>
            </a:extLst>
          </p:cNvPr>
          <p:cNvSpPr/>
          <p:nvPr/>
        </p:nvSpPr>
        <p:spPr>
          <a:xfrm>
            <a:off x="5791200" y="9120456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pic>
        <p:nvPicPr>
          <p:cNvPr id="1026" name="Picture 2" descr="montgolfière ">
            <a:extLst>
              <a:ext uri="{FF2B5EF4-FFF2-40B4-BE49-F238E27FC236}">
                <a16:creationId xmlns:a16="http://schemas.microsoft.com/office/drawing/2014/main" id="{598A406F-BFE6-5A7C-1339-9E21B3289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3890">
            <a:off x="-454940" y="4418270"/>
            <a:ext cx="2420815" cy="242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vion ">
            <a:extLst>
              <a:ext uri="{FF2B5EF4-FFF2-40B4-BE49-F238E27FC236}">
                <a16:creationId xmlns:a16="http://schemas.microsoft.com/office/drawing/2014/main" id="{04BDD9A9-0A24-AB96-F766-E4E8CE045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9526" flipH="1">
            <a:off x="16567119" y="3098509"/>
            <a:ext cx="1313425" cy="105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894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B967DE-E4D4-8291-ED74-C789D93E4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BBBBB2C-1CC9-F5E5-1382-9C41AE5E2401}"/>
              </a:ext>
            </a:extLst>
          </p:cNvPr>
          <p:cNvSpPr/>
          <p:nvPr/>
        </p:nvSpPr>
        <p:spPr>
          <a:xfrm>
            <a:off x="-229389" y="-689316"/>
            <a:ext cx="9373389" cy="3436032"/>
          </a:xfrm>
          <a:custGeom>
            <a:avLst/>
            <a:gdLst/>
            <a:ahLst/>
            <a:cxnLst/>
            <a:rect l="l" t="t" r="r" b="b"/>
            <a:pathLst>
              <a:path w="9373389" h="3436032">
                <a:moveTo>
                  <a:pt x="0" y="0"/>
                </a:moveTo>
                <a:lnTo>
                  <a:pt x="9373389" y="0"/>
                </a:lnTo>
                <a:lnTo>
                  <a:pt x="9373389" y="3436032"/>
                </a:lnTo>
                <a:lnTo>
                  <a:pt x="0" y="3436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FD5F8760-9A86-66CF-5037-E921E5E55303}"/>
              </a:ext>
            </a:extLst>
          </p:cNvPr>
          <p:cNvSpPr txBox="1"/>
          <p:nvPr/>
        </p:nvSpPr>
        <p:spPr>
          <a:xfrm>
            <a:off x="4672777" y="4476697"/>
            <a:ext cx="808103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fr-FR" sz="9600" b="1" err="1">
                <a:solidFill>
                  <a:srgbClr val="2C3241"/>
                </a:solidFill>
                <a:latin typeface="Waffle Soft"/>
                <a:ea typeface="Waffle Soft"/>
                <a:cs typeface="Waffle Soft"/>
                <a:sym typeface="Waffle Soft"/>
              </a:rPr>
              <a:t>T</a:t>
            </a:r>
            <a:r>
              <a:rPr lang="fr-FR" sz="9600" b="1" u="none" strike="noStrike" noProof="0" err="1">
                <a:solidFill>
                  <a:srgbClr val="2C3241"/>
                </a:solidFill>
                <a:latin typeface="Waffle Soft"/>
                <a:ea typeface="Waffle Soft"/>
                <a:cs typeface="Waffle Soft"/>
                <a:sym typeface="Waffle Soft"/>
              </a:rPr>
              <a:t>âches</a:t>
            </a:r>
            <a:endParaRPr lang="fr-FR" sz="9600" b="1" u="none" strike="noStrike" noProof="0">
              <a:solidFill>
                <a:srgbClr val="2C3241"/>
              </a:solidFill>
              <a:latin typeface="Waffle Soft"/>
              <a:ea typeface="Waffle Soft"/>
              <a:cs typeface="Waffle Soft"/>
              <a:sym typeface="Waffle Soft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9DB5D67-A44A-5805-E309-8059C0F60C21}"/>
              </a:ext>
            </a:extLst>
          </p:cNvPr>
          <p:cNvSpPr/>
          <p:nvPr/>
        </p:nvSpPr>
        <p:spPr>
          <a:xfrm flipH="1">
            <a:off x="9154890" y="-133220"/>
            <a:ext cx="9373389" cy="3436032"/>
          </a:xfrm>
          <a:custGeom>
            <a:avLst/>
            <a:gdLst/>
            <a:ahLst/>
            <a:cxnLst/>
            <a:rect l="l" t="t" r="r" b="b"/>
            <a:pathLst>
              <a:path w="9373389" h="3436032">
                <a:moveTo>
                  <a:pt x="9373389" y="0"/>
                </a:moveTo>
                <a:lnTo>
                  <a:pt x="0" y="0"/>
                </a:lnTo>
                <a:lnTo>
                  <a:pt x="0" y="3436032"/>
                </a:lnTo>
                <a:lnTo>
                  <a:pt x="9373389" y="3436032"/>
                </a:lnTo>
                <a:lnTo>
                  <a:pt x="93733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2FA5836-2238-7B88-DC5C-D2884DCCBC06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988F8F3-E586-1997-C7F0-5AB321A96833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1AC2225-9BF8-0086-82C7-9BBC43D678FB}"/>
              </a:ext>
            </a:extLst>
          </p:cNvPr>
          <p:cNvSpPr/>
          <p:nvPr/>
        </p:nvSpPr>
        <p:spPr>
          <a:xfrm>
            <a:off x="5791200" y="9120456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pic>
        <p:nvPicPr>
          <p:cNvPr id="1026" name="Picture 2" descr="montgolfière ">
            <a:extLst>
              <a:ext uri="{FF2B5EF4-FFF2-40B4-BE49-F238E27FC236}">
                <a16:creationId xmlns:a16="http://schemas.microsoft.com/office/drawing/2014/main" id="{7CFC5145-C060-501E-2BAF-50413C4EB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3890">
            <a:off x="-454940" y="4418270"/>
            <a:ext cx="2420815" cy="242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vion ">
            <a:extLst>
              <a:ext uri="{FF2B5EF4-FFF2-40B4-BE49-F238E27FC236}">
                <a16:creationId xmlns:a16="http://schemas.microsoft.com/office/drawing/2014/main" id="{DF6F1A7F-BE6C-5373-D4F1-FF8ED240F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9526" flipH="1">
            <a:off x="16567119" y="3098509"/>
            <a:ext cx="1313425" cy="105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7">
            <a:extLst>
              <a:ext uri="{FF2B5EF4-FFF2-40B4-BE49-F238E27FC236}">
                <a16:creationId xmlns:a16="http://schemas.microsoft.com/office/drawing/2014/main" id="{D7E296E0-1A3D-F200-516F-4940C524DACF}"/>
              </a:ext>
            </a:extLst>
          </p:cNvPr>
          <p:cNvGrpSpPr/>
          <p:nvPr/>
        </p:nvGrpSpPr>
        <p:grpSpPr>
          <a:xfrm>
            <a:off x="445259" y="659457"/>
            <a:ext cx="4064741" cy="3034935"/>
            <a:chOff x="0" y="0"/>
            <a:chExt cx="3691212" cy="1868218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48D8C14-474D-8F9D-C680-BFBE45B8BCF4}"/>
                </a:ext>
              </a:extLst>
            </p:cNvPr>
            <p:cNvSpPr/>
            <p:nvPr/>
          </p:nvSpPr>
          <p:spPr>
            <a:xfrm>
              <a:off x="0" y="0"/>
              <a:ext cx="3691212" cy="1868218"/>
            </a:xfrm>
            <a:custGeom>
              <a:avLst/>
              <a:gdLst/>
              <a:ahLst/>
              <a:cxnLst/>
              <a:rect l="l" t="t" r="r" b="b"/>
              <a:pathLst>
                <a:path w="3691212" h="1868218">
                  <a:moveTo>
                    <a:pt x="28172" y="0"/>
                  </a:moveTo>
                  <a:lnTo>
                    <a:pt x="3663040" y="0"/>
                  </a:lnTo>
                  <a:cubicBezTo>
                    <a:pt x="3670511" y="0"/>
                    <a:pt x="3677677" y="2968"/>
                    <a:pt x="3682960" y="8252"/>
                  </a:cubicBezTo>
                  <a:cubicBezTo>
                    <a:pt x="3688244" y="13535"/>
                    <a:pt x="3691212" y="20701"/>
                    <a:pt x="3691212" y="28172"/>
                  </a:cubicBezTo>
                  <a:lnTo>
                    <a:pt x="3691212" y="1840045"/>
                  </a:lnTo>
                  <a:cubicBezTo>
                    <a:pt x="3691212" y="1855605"/>
                    <a:pt x="3678599" y="1868218"/>
                    <a:pt x="3663040" y="1868218"/>
                  </a:cubicBezTo>
                  <a:lnTo>
                    <a:pt x="28172" y="1868218"/>
                  </a:lnTo>
                  <a:cubicBezTo>
                    <a:pt x="12613" y="1868218"/>
                    <a:pt x="0" y="1855605"/>
                    <a:pt x="0" y="1840045"/>
                  </a:cubicBezTo>
                  <a:lnTo>
                    <a:pt x="0" y="28172"/>
                  </a:lnTo>
                  <a:cubicBezTo>
                    <a:pt x="0" y="12613"/>
                    <a:pt x="12613" y="0"/>
                    <a:pt x="28172" y="0"/>
                  </a:cubicBezTo>
                  <a:close/>
                </a:path>
              </a:pathLst>
            </a:custGeom>
            <a:solidFill>
              <a:srgbClr val="2C3241"/>
            </a:solidFill>
          </p:spPr>
          <p:txBody>
            <a:bodyPr/>
            <a:lstStyle/>
            <a:p>
              <a:endParaRPr lang="fr-FR" noProof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6F913DD-5AFF-65F3-7BB4-5AA9C009EA5D}"/>
                </a:ext>
              </a:extLst>
            </p:cNvPr>
            <p:cNvSpPr txBox="1"/>
            <p:nvPr/>
          </p:nvSpPr>
          <p:spPr>
            <a:xfrm>
              <a:off x="0" y="-38100"/>
              <a:ext cx="3691212" cy="1906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/>
            </a:p>
          </p:txBody>
        </p:sp>
      </p:grpSp>
      <p:grpSp>
        <p:nvGrpSpPr>
          <p:cNvPr id="12" name="Group 7">
            <a:extLst>
              <a:ext uri="{FF2B5EF4-FFF2-40B4-BE49-F238E27FC236}">
                <a16:creationId xmlns:a16="http://schemas.microsoft.com/office/drawing/2014/main" id="{721CE182-7F94-0E69-DB14-05D4A677E958}"/>
              </a:ext>
            </a:extLst>
          </p:cNvPr>
          <p:cNvGrpSpPr/>
          <p:nvPr/>
        </p:nvGrpSpPr>
        <p:grpSpPr>
          <a:xfrm>
            <a:off x="4993604" y="681105"/>
            <a:ext cx="4027448" cy="3034935"/>
            <a:chOff x="0" y="0"/>
            <a:chExt cx="3691212" cy="1868218"/>
          </a:xfrm>
        </p:grpSpPr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61B34A52-E0F7-9A80-F0BA-A3477FBFEF69}"/>
                </a:ext>
              </a:extLst>
            </p:cNvPr>
            <p:cNvSpPr/>
            <p:nvPr/>
          </p:nvSpPr>
          <p:spPr>
            <a:xfrm>
              <a:off x="0" y="0"/>
              <a:ext cx="3691212" cy="1868218"/>
            </a:xfrm>
            <a:custGeom>
              <a:avLst/>
              <a:gdLst/>
              <a:ahLst/>
              <a:cxnLst/>
              <a:rect l="l" t="t" r="r" b="b"/>
              <a:pathLst>
                <a:path w="3691212" h="1868218">
                  <a:moveTo>
                    <a:pt x="28172" y="0"/>
                  </a:moveTo>
                  <a:lnTo>
                    <a:pt x="3663040" y="0"/>
                  </a:lnTo>
                  <a:cubicBezTo>
                    <a:pt x="3670511" y="0"/>
                    <a:pt x="3677677" y="2968"/>
                    <a:pt x="3682960" y="8252"/>
                  </a:cubicBezTo>
                  <a:cubicBezTo>
                    <a:pt x="3688244" y="13535"/>
                    <a:pt x="3691212" y="20701"/>
                    <a:pt x="3691212" y="28172"/>
                  </a:cubicBezTo>
                  <a:lnTo>
                    <a:pt x="3691212" y="1840045"/>
                  </a:lnTo>
                  <a:cubicBezTo>
                    <a:pt x="3691212" y="1855605"/>
                    <a:pt x="3678599" y="1868218"/>
                    <a:pt x="3663040" y="1868218"/>
                  </a:cubicBezTo>
                  <a:lnTo>
                    <a:pt x="28172" y="1868218"/>
                  </a:lnTo>
                  <a:cubicBezTo>
                    <a:pt x="12613" y="1868218"/>
                    <a:pt x="0" y="1855605"/>
                    <a:pt x="0" y="1840045"/>
                  </a:cubicBezTo>
                  <a:lnTo>
                    <a:pt x="0" y="28172"/>
                  </a:lnTo>
                  <a:cubicBezTo>
                    <a:pt x="0" y="12613"/>
                    <a:pt x="12613" y="0"/>
                    <a:pt x="28172" y="0"/>
                  </a:cubicBezTo>
                  <a:close/>
                </a:path>
              </a:pathLst>
            </a:custGeom>
            <a:solidFill>
              <a:srgbClr val="2C3241"/>
            </a:solidFill>
          </p:spPr>
          <p:txBody>
            <a:bodyPr/>
            <a:lstStyle/>
            <a:p>
              <a:endParaRPr lang="fr-FR" noProof="0"/>
            </a:p>
          </p:txBody>
        </p: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8ABAD22C-FF15-16CB-BA12-8DE308E25488}"/>
                </a:ext>
              </a:extLst>
            </p:cNvPr>
            <p:cNvSpPr txBox="1"/>
            <p:nvPr/>
          </p:nvSpPr>
          <p:spPr>
            <a:xfrm>
              <a:off x="0" y="-38100"/>
              <a:ext cx="3691212" cy="1906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/>
            </a:p>
          </p:txBody>
        </p:sp>
      </p:grpSp>
      <p:grpSp>
        <p:nvGrpSpPr>
          <p:cNvPr id="15" name="Group 7">
            <a:extLst>
              <a:ext uri="{FF2B5EF4-FFF2-40B4-BE49-F238E27FC236}">
                <a16:creationId xmlns:a16="http://schemas.microsoft.com/office/drawing/2014/main" id="{B7B1F95A-1ADE-159E-805F-3CC28EB17854}"/>
              </a:ext>
            </a:extLst>
          </p:cNvPr>
          <p:cNvGrpSpPr/>
          <p:nvPr/>
        </p:nvGrpSpPr>
        <p:grpSpPr>
          <a:xfrm>
            <a:off x="9447275" y="650157"/>
            <a:ext cx="4027449" cy="3034935"/>
            <a:chOff x="0" y="0"/>
            <a:chExt cx="3691212" cy="1868218"/>
          </a:xfrm>
        </p:grpSpPr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B4B5301A-3FE3-514B-53AC-10A47CBC5BFD}"/>
                </a:ext>
              </a:extLst>
            </p:cNvPr>
            <p:cNvSpPr/>
            <p:nvPr/>
          </p:nvSpPr>
          <p:spPr>
            <a:xfrm>
              <a:off x="0" y="0"/>
              <a:ext cx="3691212" cy="1868218"/>
            </a:xfrm>
            <a:custGeom>
              <a:avLst/>
              <a:gdLst/>
              <a:ahLst/>
              <a:cxnLst/>
              <a:rect l="l" t="t" r="r" b="b"/>
              <a:pathLst>
                <a:path w="3691212" h="1868218">
                  <a:moveTo>
                    <a:pt x="28172" y="0"/>
                  </a:moveTo>
                  <a:lnTo>
                    <a:pt x="3663040" y="0"/>
                  </a:lnTo>
                  <a:cubicBezTo>
                    <a:pt x="3670511" y="0"/>
                    <a:pt x="3677677" y="2968"/>
                    <a:pt x="3682960" y="8252"/>
                  </a:cubicBezTo>
                  <a:cubicBezTo>
                    <a:pt x="3688244" y="13535"/>
                    <a:pt x="3691212" y="20701"/>
                    <a:pt x="3691212" y="28172"/>
                  </a:cubicBezTo>
                  <a:lnTo>
                    <a:pt x="3691212" y="1840045"/>
                  </a:lnTo>
                  <a:cubicBezTo>
                    <a:pt x="3691212" y="1855605"/>
                    <a:pt x="3678599" y="1868218"/>
                    <a:pt x="3663040" y="1868218"/>
                  </a:cubicBezTo>
                  <a:lnTo>
                    <a:pt x="28172" y="1868218"/>
                  </a:lnTo>
                  <a:cubicBezTo>
                    <a:pt x="12613" y="1868218"/>
                    <a:pt x="0" y="1855605"/>
                    <a:pt x="0" y="1840045"/>
                  </a:cubicBezTo>
                  <a:lnTo>
                    <a:pt x="0" y="28172"/>
                  </a:lnTo>
                  <a:cubicBezTo>
                    <a:pt x="0" y="12613"/>
                    <a:pt x="12613" y="0"/>
                    <a:pt x="28172" y="0"/>
                  </a:cubicBezTo>
                  <a:close/>
                </a:path>
              </a:pathLst>
            </a:custGeom>
            <a:solidFill>
              <a:srgbClr val="2C3241"/>
            </a:solidFill>
          </p:spPr>
          <p:txBody>
            <a:bodyPr/>
            <a:lstStyle/>
            <a:p>
              <a:endParaRPr lang="fr-FR" noProof="0"/>
            </a:p>
          </p:txBody>
        </p: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758843B3-B910-D773-9DC9-8402D3856CE8}"/>
                </a:ext>
              </a:extLst>
            </p:cNvPr>
            <p:cNvSpPr txBox="1"/>
            <p:nvPr/>
          </p:nvSpPr>
          <p:spPr>
            <a:xfrm>
              <a:off x="0" y="-38100"/>
              <a:ext cx="3691212" cy="1906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/>
            </a:p>
          </p:txBody>
        </p:sp>
      </p:grpSp>
      <p:grpSp>
        <p:nvGrpSpPr>
          <p:cNvPr id="18" name="Group 7">
            <a:extLst>
              <a:ext uri="{FF2B5EF4-FFF2-40B4-BE49-F238E27FC236}">
                <a16:creationId xmlns:a16="http://schemas.microsoft.com/office/drawing/2014/main" id="{EABB8697-2F48-344E-94AE-C2331A5B613F}"/>
              </a:ext>
            </a:extLst>
          </p:cNvPr>
          <p:cNvGrpSpPr/>
          <p:nvPr/>
        </p:nvGrpSpPr>
        <p:grpSpPr>
          <a:xfrm>
            <a:off x="755467" y="6387512"/>
            <a:ext cx="4598141" cy="3034935"/>
            <a:chOff x="0" y="0"/>
            <a:chExt cx="3691212" cy="1868218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A8162455-5C2D-52D4-011C-1F3E06833725}"/>
                </a:ext>
              </a:extLst>
            </p:cNvPr>
            <p:cNvSpPr/>
            <p:nvPr/>
          </p:nvSpPr>
          <p:spPr>
            <a:xfrm>
              <a:off x="0" y="0"/>
              <a:ext cx="3691212" cy="1868218"/>
            </a:xfrm>
            <a:custGeom>
              <a:avLst/>
              <a:gdLst/>
              <a:ahLst/>
              <a:cxnLst/>
              <a:rect l="l" t="t" r="r" b="b"/>
              <a:pathLst>
                <a:path w="3691212" h="1868218">
                  <a:moveTo>
                    <a:pt x="28172" y="0"/>
                  </a:moveTo>
                  <a:lnTo>
                    <a:pt x="3663040" y="0"/>
                  </a:lnTo>
                  <a:cubicBezTo>
                    <a:pt x="3670511" y="0"/>
                    <a:pt x="3677677" y="2968"/>
                    <a:pt x="3682960" y="8252"/>
                  </a:cubicBezTo>
                  <a:cubicBezTo>
                    <a:pt x="3688244" y="13535"/>
                    <a:pt x="3691212" y="20701"/>
                    <a:pt x="3691212" y="28172"/>
                  </a:cubicBezTo>
                  <a:lnTo>
                    <a:pt x="3691212" y="1840045"/>
                  </a:lnTo>
                  <a:cubicBezTo>
                    <a:pt x="3691212" y="1855605"/>
                    <a:pt x="3678599" y="1868218"/>
                    <a:pt x="3663040" y="1868218"/>
                  </a:cubicBezTo>
                  <a:lnTo>
                    <a:pt x="28172" y="1868218"/>
                  </a:lnTo>
                  <a:cubicBezTo>
                    <a:pt x="12613" y="1868218"/>
                    <a:pt x="0" y="1855605"/>
                    <a:pt x="0" y="1840045"/>
                  </a:cubicBezTo>
                  <a:lnTo>
                    <a:pt x="0" y="28172"/>
                  </a:lnTo>
                  <a:cubicBezTo>
                    <a:pt x="0" y="12613"/>
                    <a:pt x="12613" y="0"/>
                    <a:pt x="28172" y="0"/>
                  </a:cubicBezTo>
                  <a:close/>
                </a:path>
              </a:pathLst>
            </a:custGeom>
            <a:solidFill>
              <a:srgbClr val="2C3241"/>
            </a:solidFill>
          </p:spPr>
          <p:txBody>
            <a:bodyPr/>
            <a:lstStyle/>
            <a:p>
              <a:endParaRPr lang="fr-FR" noProof="0"/>
            </a:p>
          </p:txBody>
        </p:sp>
        <p:sp>
          <p:nvSpPr>
            <p:cNvPr id="20" name="TextBox 9">
              <a:extLst>
                <a:ext uri="{FF2B5EF4-FFF2-40B4-BE49-F238E27FC236}">
                  <a16:creationId xmlns:a16="http://schemas.microsoft.com/office/drawing/2014/main" id="{5BCDD578-1D39-2792-143A-49E5BA682D80}"/>
                </a:ext>
              </a:extLst>
            </p:cNvPr>
            <p:cNvSpPr txBox="1"/>
            <p:nvPr/>
          </p:nvSpPr>
          <p:spPr>
            <a:xfrm>
              <a:off x="0" y="-38100"/>
              <a:ext cx="3691212" cy="1906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/>
            </a:p>
          </p:txBody>
        </p:sp>
      </p:grpSp>
      <p:grpSp>
        <p:nvGrpSpPr>
          <p:cNvPr id="21" name="Group 7">
            <a:extLst>
              <a:ext uri="{FF2B5EF4-FFF2-40B4-BE49-F238E27FC236}">
                <a16:creationId xmlns:a16="http://schemas.microsoft.com/office/drawing/2014/main" id="{4501853E-5212-28B2-7014-F37F1A9B506B}"/>
              </a:ext>
            </a:extLst>
          </p:cNvPr>
          <p:cNvGrpSpPr/>
          <p:nvPr/>
        </p:nvGrpSpPr>
        <p:grpSpPr>
          <a:xfrm>
            <a:off x="13905429" y="681105"/>
            <a:ext cx="4027449" cy="3034935"/>
            <a:chOff x="0" y="0"/>
            <a:chExt cx="3691212" cy="1868218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B4EC3705-0B19-38EF-43DD-D44DC0474680}"/>
                </a:ext>
              </a:extLst>
            </p:cNvPr>
            <p:cNvSpPr/>
            <p:nvPr/>
          </p:nvSpPr>
          <p:spPr>
            <a:xfrm>
              <a:off x="0" y="0"/>
              <a:ext cx="3691212" cy="1868218"/>
            </a:xfrm>
            <a:custGeom>
              <a:avLst/>
              <a:gdLst/>
              <a:ahLst/>
              <a:cxnLst/>
              <a:rect l="l" t="t" r="r" b="b"/>
              <a:pathLst>
                <a:path w="3691212" h="1868218">
                  <a:moveTo>
                    <a:pt x="28172" y="0"/>
                  </a:moveTo>
                  <a:lnTo>
                    <a:pt x="3663040" y="0"/>
                  </a:lnTo>
                  <a:cubicBezTo>
                    <a:pt x="3670511" y="0"/>
                    <a:pt x="3677677" y="2968"/>
                    <a:pt x="3682960" y="8252"/>
                  </a:cubicBezTo>
                  <a:cubicBezTo>
                    <a:pt x="3688244" y="13535"/>
                    <a:pt x="3691212" y="20701"/>
                    <a:pt x="3691212" y="28172"/>
                  </a:cubicBezTo>
                  <a:lnTo>
                    <a:pt x="3691212" y="1840045"/>
                  </a:lnTo>
                  <a:cubicBezTo>
                    <a:pt x="3691212" y="1855605"/>
                    <a:pt x="3678599" y="1868218"/>
                    <a:pt x="3663040" y="1868218"/>
                  </a:cubicBezTo>
                  <a:lnTo>
                    <a:pt x="28172" y="1868218"/>
                  </a:lnTo>
                  <a:cubicBezTo>
                    <a:pt x="12613" y="1868218"/>
                    <a:pt x="0" y="1855605"/>
                    <a:pt x="0" y="1840045"/>
                  </a:cubicBezTo>
                  <a:lnTo>
                    <a:pt x="0" y="28172"/>
                  </a:lnTo>
                  <a:cubicBezTo>
                    <a:pt x="0" y="12613"/>
                    <a:pt x="12613" y="0"/>
                    <a:pt x="28172" y="0"/>
                  </a:cubicBezTo>
                  <a:close/>
                </a:path>
              </a:pathLst>
            </a:custGeom>
            <a:solidFill>
              <a:srgbClr val="2C3241"/>
            </a:solidFill>
          </p:spPr>
          <p:txBody>
            <a:bodyPr/>
            <a:lstStyle/>
            <a:p>
              <a:endParaRPr lang="fr-FR" noProof="0"/>
            </a:p>
          </p:txBody>
        </p: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id="{C6BD80E7-65BF-133A-C0F7-C5F3069DB8CD}"/>
                </a:ext>
              </a:extLst>
            </p:cNvPr>
            <p:cNvSpPr txBox="1"/>
            <p:nvPr/>
          </p:nvSpPr>
          <p:spPr>
            <a:xfrm>
              <a:off x="0" y="-38100"/>
              <a:ext cx="3691212" cy="1906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/>
            </a:p>
          </p:txBody>
        </p:sp>
      </p:grpSp>
      <p:sp>
        <p:nvSpPr>
          <p:cNvPr id="24" name="Freeform 8">
            <a:extLst>
              <a:ext uri="{FF2B5EF4-FFF2-40B4-BE49-F238E27FC236}">
                <a16:creationId xmlns:a16="http://schemas.microsoft.com/office/drawing/2014/main" id="{E3EA3CE9-76CA-BDB0-D4A8-97F6733B9816}"/>
              </a:ext>
            </a:extLst>
          </p:cNvPr>
          <p:cNvSpPr/>
          <p:nvPr/>
        </p:nvSpPr>
        <p:spPr>
          <a:xfrm>
            <a:off x="6403124" y="6356564"/>
            <a:ext cx="4598141" cy="3034935"/>
          </a:xfrm>
          <a:custGeom>
            <a:avLst/>
            <a:gdLst/>
            <a:ahLst/>
            <a:cxnLst/>
            <a:rect l="l" t="t" r="r" b="b"/>
            <a:pathLst>
              <a:path w="3691212" h="1868218">
                <a:moveTo>
                  <a:pt x="28172" y="0"/>
                </a:moveTo>
                <a:lnTo>
                  <a:pt x="3663040" y="0"/>
                </a:lnTo>
                <a:cubicBezTo>
                  <a:pt x="3670511" y="0"/>
                  <a:pt x="3677677" y="2968"/>
                  <a:pt x="3682960" y="8252"/>
                </a:cubicBezTo>
                <a:cubicBezTo>
                  <a:pt x="3688244" y="13535"/>
                  <a:pt x="3691212" y="20701"/>
                  <a:pt x="3691212" y="28172"/>
                </a:cubicBezTo>
                <a:lnTo>
                  <a:pt x="3691212" y="1840045"/>
                </a:lnTo>
                <a:cubicBezTo>
                  <a:pt x="3691212" y="1855605"/>
                  <a:pt x="3678599" y="1868218"/>
                  <a:pt x="3663040" y="1868218"/>
                </a:cubicBezTo>
                <a:lnTo>
                  <a:pt x="28172" y="1868218"/>
                </a:lnTo>
                <a:cubicBezTo>
                  <a:pt x="12613" y="1868218"/>
                  <a:pt x="0" y="1855605"/>
                  <a:pt x="0" y="1840045"/>
                </a:cubicBezTo>
                <a:lnTo>
                  <a:pt x="0" y="28172"/>
                </a:lnTo>
                <a:cubicBezTo>
                  <a:pt x="0" y="12613"/>
                  <a:pt x="12613" y="0"/>
                  <a:pt x="28172" y="0"/>
                </a:cubicBezTo>
                <a:close/>
              </a:path>
            </a:pathLst>
          </a:custGeom>
          <a:solidFill>
            <a:srgbClr val="2C3241"/>
          </a:solidFill>
        </p:spPr>
        <p:txBody>
          <a:bodyPr/>
          <a:lstStyle/>
          <a:p>
            <a:endParaRPr lang="fr-FR" noProof="0"/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F4933EA0-881B-360F-8825-1C4C8B5D3D31}"/>
              </a:ext>
            </a:extLst>
          </p:cNvPr>
          <p:cNvSpPr/>
          <p:nvPr/>
        </p:nvSpPr>
        <p:spPr>
          <a:xfrm>
            <a:off x="12420600" y="6387512"/>
            <a:ext cx="4598141" cy="3034935"/>
          </a:xfrm>
          <a:custGeom>
            <a:avLst/>
            <a:gdLst/>
            <a:ahLst/>
            <a:cxnLst/>
            <a:rect l="l" t="t" r="r" b="b"/>
            <a:pathLst>
              <a:path w="3691212" h="1868218">
                <a:moveTo>
                  <a:pt x="28172" y="0"/>
                </a:moveTo>
                <a:lnTo>
                  <a:pt x="3663040" y="0"/>
                </a:lnTo>
                <a:cubicBezTo>
                  <a:pt x="3670511" y="0"/>
                  <a:pt x="3677677" y="2968"/>
                  <a:pt x="3682960" y="8252"/>
                </a:cubicBezTo>
                <a:cubicBezTo>
                  <a:pt x="3688244" y="13535"/>
                  <a:pt x="3691212" y="20701"/>
                  <a:pt x="3691212" y="28172"/>
                </a:cubicBezTo>
                <a:lnTo>
                  <a:pt x="3691212" y="1840045"/>
                </a:lnTo>
                <a:cubicBezTo>
                  <a:pt x="3691212" y="1855605"/>
                  <a:pt x="3678599" y="1868218"/>
                  <a:pt x="3663040" y="1868218"/>
                </a:cubicBezTo>
                <a:lnTo>
                  <a:pt x="28172" y="1868218"/>
                </a:lnTo>
                <a:cubicBezTo>
                  <a:pt x="12613" y="1868218"/>
                  <a:pt x="0" y="1855605"/>
                  <a:pt x="0" y="1840045"/>
                </a:cubicBezTo>
                <a:lnTo>
                  <a:pt x="0" y="28172"/>
                </a:lnTo>
                <a:cubicBezTo>
                  <a:pt x="0" y="12613"/>
                  <a:pt x="12613" y="0"/>
                  <a:pt x="28172" y="0"/>
                </a:cubicBezTo>
                <a:close/>
              </a:path>
            </a:pathLst>
          </a:custGeom>
          <a:solidFill>
            <a:srgbClr val="2C3241"/>
          </a:solidFill>
        </p:spPr>
        <p:txBody>
          <a:bodyPr/>
          <a:lstStyle/>
          <a:p>
            <a:endParaRPr lang="fr-FR" noProof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0E1B0F0-102F-D7F5-9EF9-607872E7C951}"/>
              </a:ext>
            </a:extLst>
          </p:cNvPr>
          <p:cNvSpPr txBox="1"/>
          <p:nvPr/>
        </p:nvSpPr>
        <p:spPr>
          <a:xfrm>
            <a:off x="687023" y="773757"/>
            <a:ext cx="371758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AutoNum type="arabicParenR"/>
            </a:pPr>
            <a:r>
              <a:rPr lang="fr-FR" sz="2400" b="1" u="sng">
                <a:solidFill>
                  <a:schemeClr val="bg2"/>
                </a:solidFill>
                <a:latin typeface="Abadi" panose="020B0604020104020204" pitchFamily="34" charset="77"/>
              </a:rPr>
              <a:t>NANINNE</a:t>
            </a:r>
          </a:p>
          <a:p>
            <a:pPr marL="342900" indent="-342900" algn="ctr">
              <a:buAutoNum type="arabicParenR"/>
            </a:pPr>
            <a:endParaRPr lang="fr-FR" sz="2400" b="1" u="sng">
              <a:solidFill>
                <a:schemeClr val="bg2"/>
              </a:solidFill>
              <a:latin typeface="Abadi" panose="020B0604020104020204" pitchFamily="34" charset="77"/>
            </a:endParaRPr>
          </a:p>
          <a:p>
            <a:r>
              <a:rPr lang="fr-FR" sz="2400" b="1">
                <a:solidFill>
                  <a:schemeClr val="bg2"/>
                </a:solidFill>
                <a:latin typeface="Abadi" panose="020B0604020104020204" pitchFamily="34" charset="77"/>
              </a:rPr>
              <a:t>Jeudi 26 et Lundi 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>
                <a:solidFill>
                  <a:schemeClr val="bg2"/>
                </a:solidFill>
                <a:latin typeface="Abadi" panose="020B0604020104020204" pitchFamily="34" charset="77"/>
              </a:rPr>
              <a:t>2 personnes/sections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>
                <a:solidFill>
                  <a:schemeClr val="bg2"/>
                </a:solidFill>
                <a:latin typeface="Abadi" panose="020B0604020104020204" pitchFamily="34" charset="77"/>
              </a:rPr>
              <a:t>RDV sur place à 8h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>
                <a:solidFill>
                  <a:schemeClr val="bg2"/>
                </a:solidFill>
                <a:latin typeface="Abadi" panose="020B0604020104020204" pitchFamily="34" charset="77"/>
              </a:rPr>
              <a:t>Prévoir un </a:t>
            </a:r>
            <a:r>
              <a:rPr lang="fr-FR" sz="2400" b="1" err="1">
                <a:solidFill>
                  <a:schemeClr val="bg2"/>
                </a:solidFill>
                <a:latin typeface="Abadi" panose="020B0604020104020204" pitchFamily="34" charset="77"/>
              </a:rPr>
              <a:t>picnic</a:t>
            </a:r>
            <a:endParaRPr lang="fr-FR" sz="2400" b="1">
              <a:solidFill>
                <a:schemeClr val="bg2"/>
              </a:solidFill>
              <a:latin typeface="Abadi" panose="020B0604020104020204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>
                <a:solidFill>
                  <a:schemeClr val="bg2"/>
                </a:solidFill>
                <a:latin typeface="Abadi" panose="020B0604020104020204" pitchFamily="34" charset="77"/>
              </a:rPr>
              <a:t>Apporter des gants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C25363E-A69E-FFA7-0BB1-4031619EA787}"/>
              </a:ext>
            </a:extLst>
          </p:cNvPr>
          <p:cNvSpPr txBox="1"/>
          <p:nvPr/>
        </p:nvSpPr>
        <p:spPr>
          <a:xfrm>
            <a:off x="5217376" y="807149"/>
            <a:ext cx="34959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u="sng">
                <a:solidFill>
                  <a:schemeClr val="bg2"/>
                </a:solidFill>
                <a:latin typeface="Abadi" panose="020B0604020104020204" pitchFamily="34" charset="77"/>
              </a:rPr>
              <a:t>2) MONTAGE</a:t>
            </a:r>
          </a:p>
          <a:p>
            <a:pPr marL="342900" indent="-342900" algn="ctr">
              <a:buAutoNum type="arabicParenR"/>
            </a:pPr>
            <a:endParaRPr lang="fr-FR" sz="2400" b="1" u="sng">
              <a:solidFill>
                <a:schemeClr val="bg2"/>
              </a:solidFill>
              <a:latin typeface="Abadi" panose="020B0604020104020204" pitchFamily="34" charset="77"/>
            </a:endParaRPr>
          </a:p>
          <a:p>
            <a:r>
              <a:rPr lang="fr-FR" sz="2400" b="1">
                <a:solidFill>
                  <a:schemeClr val="bg2"/>
                </a:solidFill>
                <a:latin typeface="Abadi" panose="020B0604020104020204" pitchFamily="34" charset="77"/>
              </a:rPr>
              <a:t>Vendredi 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>
                <a:solidFill>
                  <a:schemeClr val="bg2"/>
                </a:solidFill>
                <a:latin typeface="Abadi" panose="020B0604020104020204" pitchFamily="34" charset="77"/>
              </a:rPr>
              <a:t>4 personnes/sections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>
                <a:solidFill>
                  <a:schemeClr val="bg2"/>
                </a:solidFill>
                <a:latin typeface="Abadi" panose="020B0604020104020204" pitchFamily="34" charset="77"/>
              </a:rPr>
              <a:t>RDV info HAUT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>
                <a:solidFill>
                  <a:schemeClr val="bg2"/>
                </a:solidFill>
                <a:latin typeface="Abadi" panose="020B0604020104020204" pitchFamily="34" charset="77"/>
              </a:rPr>
              <a:t>Soit de 13h à 17h soit de 18h à 22h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41D18AD-8367-11FE-FF93-9C336F1CE89B}"/>
              </a:ext>
            </a:extLst>
          </p:cNvPr>
          <p:cNvSpPr txBox="1"/>
          <p:nvPr/>
        </p:nvSpPr>
        <p:spPr>
          <a:xfrm>
            <a:off x="9512083" y="807474"/>
            <a:ext cx="406060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u="sng">
                <a:solidFill>
                  <a:schemeClr val="bg2"/>
                </a:solidFill>
                <a:latin typeface="Abadi" panose="020B0604020104020204" pitchFamily="34" charset="77"/>
              </a:rPr>
              <a:t>3) SÉCURITÉ</a:t>
            </a:r>
          </a:p>
          <a:p>
            <a:pPr marL="342900" indent="-342900" algn="ctr">
              <a:buAutoNum type="arabicParenR"/>
            </a:pPr>
            <a:endParaRPr lang="fr-FR" sz="2400" b="1" u="sng">
              <a:solidFill>
                <a:schemeClr val="bg2"/>
              </a:solidFill>
              <a:latin typeface="Abadi" panose="020B0604020104020204" pitchFamily="34" charset="77"/>
            </a:endParaRPr>
          </a:p>
          <a:p>
            <a:r>
              <a:rPr lang="fr-FR" sz="2400" b="1">
                <a:solidFill>
                  <a:schemeClr val="bg2"/>
                </a:solidFill>
                <a:latin typeface="Abadi" panose="020B0604020104020204" pitchFamily="34" charset="77"/>
              </a:rPr>
              <a:t>Samedi 28 et Dimanche 29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>
                <a:solidFill>
                  <a:schemeClr val="bg2"/>
                </a:solidFill>
                <a:latin typeface="Abadi" panose="020B0604020104020204" pitchFamily="34" charset="77"/>
              </a:rPr>
              <a:t>2 personnes/sections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>
                <a:solidFill>
                  <a:schemeClr val="bg2"/>
                </a:solidFill>
                <a:latin typeface="Abadi" panose="020B0604020104020204" pitchFamily="34" charset="77"/>
              </a:rPr>
              <a:t>Shift de 2h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>
                <a:solidFill>
                  <a:schemeClr val="bg2"/>
                </a:solidFill>
                <a:latin typeface="Abadi" panose="020B0604020104020204" pitchFamily="34" charset="77"/>
              </a:rPr>
              <a:t>RDV au QG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A8EA94D2-AB54-252C-AB3D-71C91E3C1E43}"/>
              </a:ext>
            </a:extLst>
          </p:cNvPr>
          <p:cNvSpPr txBox="1"/>
          <p:nvPr/>
        </p:nvSpPr>
        <p:spPr>
          <a:xfrm>
            <a:off x="13952238" y="878786"/>
            <a:ext cx="409852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u="sng" dirty="0">
                <a:solidFill>
                  <a:schemeClr val="bg2"/>
                </a:solidFill>
                <a:latin typeface="Abadi" panose="020B0604020104020204" pitchFamily="34" charset="77"/>
              </a:rPr>
              <a:t>3) DÉMONTAGE</a:t>
            </a:r>
          </a:p>
          <a:p>
            <a:pPr marL="342900" indent="-342900" algn="ctr">
              <a:buAutoNum type="arabicParenR"/>
            </a:pPr>
            <a:endParaRPr lang="fr-FR" sz="2400" b="1" u="sng" dirty="0">
              <a:solidFill>
                <a:schemeClr val="bg2"/>
              </a:solidFill>
              <a:latin typeface="Abadi" panose="020B0604020104020204" pitchFamily="34" charset="77"/>
            </a:endParaRPr>
          </a:p>
          <a:p>
            <a:r>
              <a:rPr lang="fr-FR" sz="2400" b="1" dirty="0">
                <a:solidFill>
                  <a:schemeClr val="bg2"/>
                </a:solidFill>
                <a:latin typeface="Abadi" panose="020B0604020104020204" pitchFamily="34" charset="77"/>
              </a:rPr>
              <a:t>Samedi 28 et Dimanche 29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bg2"/>
                </a:solidFill>
                <a:latin typeface="Abadi" panose="020B0604020104020204" pitchFamily="34" charset="77"/>
              </a:rPr>
              <a:t>4 personnes/sections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bg2"/>
                </a:solidFill>
                <a:latin typeface="Abadi" panose="020B0604020104020204" pitchFamily="34" charset="77"/>
              </a:rPr>
              <a:t>RDV info HAUT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bg2"/>
                </a:solidFill>
                <a:latin typeface="Abadi" panose="020B0604020104020204" pitchFamily="34" charset="77"/>
              </a:rPr>
              <a:t>Entre 16h30 et 20h30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bg2"/>
                </a:solidFill>
                <a:latin typeface="Abadi" panose="020B0604020104020204" pitchFamily="34" charset="77"/>
              </a:rPr>
              <a:t>15h et 19h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37FE0E07-87FD-9C73-9AF7-3A924880610B}"/>
              </a:ext>
            </a:extLst>
          </p:cNvPr>
          <p:cNvSpPr txBox="1"/>
          <p:nvPr/>
        </p:nvSpPr>
        <p:spPr>
          <a:xfrm>
            <a:off x="865963" y="6707563"/>
            <a:ext cx="43514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u="sng">
                <a:solidFill>
                  <a:schemeClr val="bg2"/>
                </a:solidFill>
                <a:latin typeface="Abadi" panose="020B0604020104020204" pitchFamily="34" charset="77"/>
              </a:rPr>
              <a:t>5) CONTAINERS </a:t>
            </a:r>
          </a:p>
          <a:p>
            <a:pPr marL="342900" indent="-342900" algn="ctr">
              <a:buAutoNum type="arabicParenR"/>
            </a:pPr>
            <a:endParaRPr lang="fr-FR" sz="2400" b="1" u="sng">
              <a:solidFill>
                <a:schemeClr val="bg2"/>
              </a:solidFill>
              <a:latin typeface="Abadi" panose="020B0604020104020204" pitchFamily="34" charset="77"/>
            </a:endParaRPr>
          </a:p>
          <a:p>
            <a:r>
              <a:rPr lang="fr-FR" sz="2400" b="1">
                <a:solidFill>
                  <a:schemeClr val="bg2"/>
                </a:solidFill>
                <a:latin typeface="Abadi" panose="020B0604020104020204" pitchFamily="34" charset="77"/>
              </a:rPr>
              <a:t>Dimanche 29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>
                <a:solidFill>
                  <a:schemeClr val="bg2"/>
                </a:solidFill>
                <a:latin typeface="Abadi" panose="020B0604020104020204" pitchFamily="34" charset="77"/>
              </a:rPr>
              <a:t>4 personnes/sections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>
                <a:solidFill>
                  <a:schemeClr val="bg2"/>
                </a:solidFill>
                <a:latin typeface="Abadi" panose="020B0604020104020204" pitchFamily="34" charset="77"/>
              </a:rPr>
              <a:t>RDV au QG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>
                <a:solidFill>
                  <a:schemeClr val="bg2"/>
                </a:solidFill>
                <a:latin typeface="Abadi" panose="020B0604020104020204" pitchFamily="34" charset="77"/>
              </a:rPr>
              <a:t>Entre 14ht 18h 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FADF0BD6-DCE8-D0C0-5BE4-AA519241EA9A}"/>
              </a:ext>
            </a:extLst>
          </p:cNvPr>
          <p:cNvSpPr txBox="1"/>
          <p:nvPr/>
        </p:nvSpPr>
        <p:spPr>
          <a:xfrm>
            <a:off x="6648220" y="6719869"/>
            <a:ext cx="43530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u="sng">
                <a:solidFill>
                  <a:schemeClr val="bg2"/>
                </a:solidFill>
                <a:latin typeface="Abadi" panose="020B0604020104020204" pitchFamily="34" charset="77"/>
              </a:rPr>
              <a:t>6) PASSAGE 5h </a:t>
            </a:r>
          </a:p>
          <a:p>
            <a:pPr marL="342900" indent="-342900" algn="ctr">
              <a:buAutoNum type="arabicParenR"/>
            </a:pPr>
            <a:endParaRPr lang="fr-FR" sz="2400" b="1" u="sng">
              <a:solidFill>
                <a:schemeClr val="bg2"/>
              </a:solidFill>
              <a:latin typeface="Abadi" panose="020B0604020104020204" pitchFamily="34" charset="77"/>
            </a:endParaRPr>
          </a:p>
          <a:p>
            <a:r>
              <a:rPr lang="fr-FR" sz="2400" b="1">
                <a:solidFill>
                  <a:schemeClr val="bg2"/>
                </a:solidFill>
                <a:latin typeface="Abadi" panose="020B0604020104020204" pitchFamily="34" charset="77"/>
              </a:rPr>
              <a:t>Samedi 28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>
                <a:solidFill>
                  <a:schemeClr val="bg2"/>
                </a:solidFill>
                <a:latin typeface="Abadi" panose="020B0604020104020204" pitchFamily="34" charset="77"/>
              </a:rPr>
              <a:t>4 personnes/sections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>
                <a:solidFill>
                  <a:schemeClr val="bg2"/>
                </a:solidFill>
                <a:latin typeface="Abadi" panose="020B0604020104020204" pitchFamily="34" charset="77"/>
              </a:rPr>
              <a:t>RDV au QG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>
                <a:solidFill>
                  <a:schemeClr val="bg2"/>
                </a:solidFill>
                <a:latin typeface="Abadi" panose="020B0604020104020204" pitchFamily="34" charset="77"/>
              </a:rPr>
              <a:t>Entre 15h et 19H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DB15FF6C-02C6-FD0B-4DC4-E916CE492CCB}"/>
              </a:ext>
            </a:extLst>
          </p:cNvPr>
          <p:cNvSpPr txBox="1"/>
          <p:nvPr/>
        </p:nvSpPr>
        <p:spPr>
          <a:xfrm>
            <a:off x="12454294" y="6656525"/>
            <a:ext cx="45644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u="sng">
                <a:solidFill>
                  <a:schemeClr val="bg2"/>
                </a:solidFill>
                <a:latin typeface="Abadi" panose="020B0604020104020204" pitchFamily="34" charset="77"/>
              </a:rPr>
              <a:t>7) DÉMONTAGE CHAPITEAU </a:t>
            </a:r>
          </a:p>
          <a:p>
            <a:pPr marL="342900" indent="-342900" algn="ctr">
              <a:buAutoNum type="arabicParenR"/>
            </a:pPr>
            <a:endParaRPr lang="fr-FR" sz="2400" b="1" u="sng">
              <a:solidFill>
                <a:schemeClr val="bg2"/>
              </a:solidFill>
              <a:latin typeface="Abadi" panose="020B0604020104020204" pitchFamily="34" charset="77"/>
            </a:endParaRPr>
          </a:p>
          <a:p>
            <a:r>
              <a:rPr lang="fr-FR" sz="2400" b="1">
                <a:solidFill>
                  <a:schemeClr val="bg2"/>
                </a:solidFill>
                <a:latin typeface="Abadi" panose="020B0604020104020204" pitchFamily="34" charset="77"/>
              </a:rPr>
              <a:t>Lundi 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>
                <a:solidFill>
                  <a:schemeClr val="bg2"/>
                </a:solidFill>
                <a:latin typeface="Abadi" panose="020B0604020104020204" pitchFamily="34" charset="77"/>
              </a:rPr>
              <a:t>4 personnes/sections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>
                <a:solidFill>
                  <a:schemeClr val="bg2"/>
                </a:solidFill>
                <a:latin typeface="Abadi" panose="020B0604020104020204" pitchFamily="34" charset="77"/>
              </a:rPr>
              <a:t>RDV au chapiteau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>
                <a:solidFill>
                  <a:schemeClr val="bg2"/>
                </a:solidFill>
                <a:latin typeface="Abadi" panose="020B0604020104020204" pitchFamily="34" charset="77"/>
              </a:rPr>
              <a:t>Entre 8h et 12h</a:t>
            </a:r>
          </a:p>
        </p:txBody>
      </p:sp>
    </p:spTree>
    <p:extLst>
      <p:ext uri="{BB962C8B-B14F-4D97-AF65-F5344CB8AC3E}">
        <p14:creationId xmlns:p14="http://schemas.microsoft.com/office/powerpoint/2010/main" val="2301790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CE53F4-D506-587B-F073-55D405454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D7190F7-CB80-0D21-1DC8-2EFC6F580031}"/>
              </a:ext>
            </a:extLst>
          </p:cNvPr>
          <p:cNvSpPr/>
          <p:nvPr/>
        </p:nvSpPr>
        <p:spPr>
          <a:xfrm>
            <a:off x="-229389" y="-689316"/>
            <a:ext cx="9373389" cy="3436032"/>
          </a:xfrm>
          <a:custGeom>
            <a:avLst/>
            <a:gdLst/>
            <a:ahLst/>
            <a:cxnLst/>
            <a:rect l="l" t="t" r="r" b="b"/>
            <a:pathLst>
              <a:path w="9373389" h="3436032">
                <a:moveTo>
                  <a:pt x="0" y="0"/>
                </a:moveTo>
                <a:lnTo>
                  <a:pt x="9373389" y="0"/>
                </a:lnTo>
                <a:lnTo>
                  <a:pt x="9373389" y="3436032"/>
                </a:lnTo>
                <a:lnTo>
                  <a:pt x="0" y="3436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1025115B-2F3F-52EE-868F-08F652DC1A1C}"/>
              </a:ext>
            </a:extLst>
          </p:cNvPr>
          <p:cNvSpPr txBox="1"/>
          <p:nvPr/>
        </p:nvSpPr>
        <p:spPr>
          <a:xfrm>
            <a:off x="5103481" y="4111210"/>
            <a:ext cx="808103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fr-FR" sz="9600" b="1" u="none" strike="noStrike" noProof="0">
                <a:solidFill>
                  <a:srgbClr val="2C3241"/>
                </a:solidFill>
                <a:latin typeface="Waffle Soft"/>
                <a:ea typeface="Waffle Soft"/>
                <a:cs typeface="Waffle Soft"/>
                <a:sym typeface="Waffle Soft"/>
              </a:rPr>
              <a:t>Sécurité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2EE5870-5F5C-3682-C197-6B08F75EC7D0}"/>
              </a:ext>
            </a:extLst>
          </p:cNvPr>
          <p:cNvSpPr/>
          <p:nvPr/>
        </p:nvSpPr>
        <p:spPr>
          <a:xfrm flipH="1">
            <a:off x="9144000" y="-689316"/>
            <a:ext cx="9373389" cy="3436032"/>
          </a:xfrm>
          <a:custGeom>
            <a:avLst/>
            <a:gdLst/>
            <a:ahLst/>
            <a:cxnLst/>
            <a:rect l="l" t="t" r="r" b="b"/>
            <a:pathLst>
              <a:path w="9373389" h="3436032">
                <a:moveTo>
                  <a:pt x="9373389" y="0"/>
                </a:moveTo>
                <a:lnTo>
                  <a:pt x="0" y="0"/>
                </a:lnTo>
                <a:lnTo>
                  <a:pt x="0" y="3436032"/>
                </a:lnTo>
                <a:lnTo>
                  <a:pt x="9373389" y="3436032"/>
                </a:lnTo>
                <a:lnTo>
                  <a:pt x="93733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82F5781-4ED5-7AB3-9774-9A39866D5D7E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8706F25-0314-1FA6-F67E-945D70A6A2A8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6479E3E-F089-F870-8BAF-F7152972C9C4}"/>
              </a:ext>
            </a:extLst>
          </p:cNvPr>
          <p:cNvSpPr/>
          <p:nvPr/>
        </p:nvSpPr>
        <p:spPr>
          <a:xfrm>
            <a:off x="5791200" y="9120456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pic>
        <p:nvPicPr>
          <p:cNvPr id="1026" name="Picture 2" descr="montgolfière ">
            <a:extLst>
              <a:ext uri="{FF2B5EF4-FFF2-40B4-BE49-F238E27FC236}">
                <a16:creationId xmlns:a16="http://schemas.microsoft.com/office/drawing/2014/main" id="{6646AA49-6A35-7CFA-6598-24311FB16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3890">
            <a:off x="-454940" y="4418270"/>
            <a:ext cx="2420815" cy="242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vion ">
            <a:extLst>
              <a:ext uri="{FF2B5EF4-FFF2-40B4-BE49-F238E27FC236}">
                <a16:creationId xmlns:a16="http://schemas.microsoft.com/office/drawing/2014/main" id="{7084A1FF-7F77-B8FD-563A-37F3D2B86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9526" flipH="1">
            <a:off x="16567119" y="3098509"/>
            <a:ext cx="1313425" cy="105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8434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5B68C3-E186-E729-F272-C6470011C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544FDD6-678D-45E8-5F09-699C9E89241C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B8FBB30-12D3-E311-331F-5DE9AE5A3A4B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8AD8F9B-527E-E374-C614-9D569F9ACA02}"/>
              </a:ext>
            </a:extLst>
          </p:cNvPr>
          <p:cNvSpPr/>
          <p:nvPr/>
        </p:nvSpPr>
        <p:spPr>
          <a:xfrm>
            <a:off x="5817787" y="8740647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BD94821-4BD6-D18B-85B0-49CD66FE0706}"/>
              </a:ext>
            </a:extLst>
          </p:cNvPr>
          <p:cNvSpPr/>
          <p:nvPr/>
        </p:nvSpPr>
        <p:spPr>
          <a:xfrm>
            <a:off x="-22938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0" y="0"/>
                </a:moveTo>
                <a:lnTo>
                  <a:pt x="7006260" y="0"/>
                </a:lnTo>
                <a:lnTo>
                  <a:pt x="7006260" y="2568306"/>
                </a:lnTo>
                <a:lnTo>
                  <a:pt x="0" y="25683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11B64FD-6CFE-E813-6A37-B68F82F9B427}"/>
              </a:ext>
            </a:extLst>
          </p:cNvPr>
          <p:cNvSpPr/>
          <p:nvPr/>
        </p:nvSpPr>
        <p:spPr>
          <a:xfrm flipH="1">
            <a:off x="1151112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7006260" y="0"/>
                </a:moveTo>
                <a:lnTo>
                  <a:pt x="0" y="0"/>
                </a:lnTo>
                <a:lnTo>
                  <a:pt x="0" y="2568306"/>
                </a:lnTo>
                <a:lnTo>
                  <a:pt x="7006260" y="2568306"/>
                </a:lnTo>
                <a:lnTo>
                  <a:pt x="700626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A0EEF896-BABE-AC6D-BE2D-0A810BDF4B47}"/>
              </a:ext>
            </a:extLst>
          </p:cNvPr>
          <p:cNvGrpSpPr/>
          <p:nvPr/>
        </p:nvGrpSpPr>
        <p:grpSpPr>
          <a:xfrm>
            <a:off x="716465" y="682095"/>
            <a:ext cx="16858789" cy="9050448"/>
            <a:chOff x="0" y="0"/>
            <a:chExt cx="3691212" cy="1868218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332FDB4-F184-FD46-B2D8-D7452BC19494}"/>
                </a:ext>
              </a:extLst>
            </p:cNvPr>
            <p:cNvSpPr/>
            <p:nvPr/>
          </p:nvSpPr>
          <p:spPr>
            <a:xfrm>
              <a:off x="0" y="0"/>
              <a:ext cx="3691212" cy="1868218"/>
            </a:xfrm>
            <a:custGeom>
              <a:avLst/>
              <a:gdLst/>
              <a:ahLst/>
              <a:cxnLst/>
              <a:rect l="l" t="t" r="r" b="b"/>
              <a:pathLst>
                <a:path w="3691212" h="1868218">
                  <a:moveTo>
                    <a:pt x="28172" y="0"/>
                  </a:moveTo>
                  <a:lnTo>
                    <a:pt x="3663040" y="0"/>
                  </a:lnTo>
                  <a:cubicBezTo>
                    <a:pt x="3670511" y="0"/>
                    <a:pt x="3677677" y="2968"/>
                    <a:pt x="3682960" y="8252"/>
                  </a:cubicBezTo>
                  <a:cubicBezTo>
                    <a:pt x="3688244" y="13535"/>
                    <a:pt x="3691212" y="20701"/>
                    <a:pt x="3691212" y="28172"/>
                  </a:cubicBezTo>
                  <a:lnTo>
                    <a:pt x="3691212" y="1840045"/>
                  </a:lnTo>
                  <a:cubicBezTo>
                    <a:pt x="3691212" y="1855605"/>
                    <a:pt x="3678599" y="1868218"/>
                    <a:pt x="3663040" y="1868218"/>
                  </a:cubicBezTo>
                  <a:lnTo>
                    <a:pt x="28172" y="1868218"/>
                  </a:lnTo>
                  <a:cubicBezTo>
                    <a:pt x="12613" y="1868218"/>
                    <a:pt x="0" y="1855605"/>
                    <a:pt x="0" y="1840045"/>
                  </a:cubicBezTo>
                  <a:lnTo>
                    <a:pt x="0" y="28172"/>
                  </a:lnTo>
                  <a:cubicBezTo>
                    <a:pt x="0" y="12613"/>
                    <a:pt x="12613" y="0"/>
                    <a:pt x="28172" y="0"/>
                  </a:cubicBezTo>
                  <a:close/>
                </a:path>
              </a:pathLst>
            </a:custGeom>
            <a:solidFill>
              <a:srgbClr val="2C3241"/>
            </a:solidFill>
          </p:spPr>
          <p:txBody>
            <a:bodyPr/>
            <a:lstStyle/>
            <a:p>
              <a:endParaRPr lang="fr-FR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961EF75F-FEC8-C800-E21B-A30C3A93E51D}"/>
                </a:ext>
              </a:extLst>
            </p:cNvPr>
            <p:cNvSpPr txBox="1"/>
            <p:nvPr/>
          </p:nvSpPr>
          <p:spPr>
            <a:xfrm>
              <a:off x="0" y="-38100"/>
              <a:ext cx="3691212" cy="1906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6354F6FF-83B1-D895-95E9-016E9B660715}"/>
              </a:ext>
            </a:extLst>
          </p:cNvPr>
          <p:cNvSpPr txBox="1"/>
          <p:nvPr/>
        </p:nvSpPr>
        <p:spPr>
          <a:xfrm>
            <a:off x="1294814" y="2340733"/>
            <a:ext cx="16103594" cy="1094254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 marL="514350" indent="-514350">
              <a:lnSpc>
                <a:spcPct val="150000"/>
              </a:lnSpc>
              <a:spcBef>
                <a:spcPct val="0"/>
              </a:spcBef>
              <a:buAutoNum type="arabicParenR"/>
            </a:pPr>
            <a:r>
              <a:rPr lang="nl-BE" sz="3600" b="1" dirty="0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Responsabilité des Staffs</a:t>
            </a:r>
          </a:p>
          <a:p>
            <a:pPr marL="514350" indent="-514350">
              <a:lnSpc>
                <a:spcPct val="150000"/>
              </a:lnSpc>
              <a:spcBef>
                <a:spcPct val="0"/>
              </a:spcBef>
              <a:buAutoNum type="arabicParenR"/>
            </a:pPr>
            <a:r>
              <a:rPr lang="nl-BE" sz="3600" b="1" dirty="0">
                <a:solidFill>
                  <a:schemeClr val="bg1"/>
                </a:solidFill>
                <a:latin typeface="Abadi" panose="020B0604020104020204" pitchFamily="34" charset="77"/>
                <a:sym typeface="Josefin Sans"/>
              </a:rPr>
              <a:t>“Les 24 heures vélo sont un événement </a:t>
            </a:r>
            <a:r>
              <a:rPr lang="nl-BE" sz="3600" b="1" dirty="0">
                <a:solidFill>
                  <a:srgbClr val="FF0000"/>
                </a:solidFill>
                <a:latin typeface="Abadi" panose="020B0604020104020204" pitchFamily="34" charset="77"/>
                <a:sym typeface="Josefin Sans"/>
              </a:rPr>
              <a:t>sans drogue, sans alcool et sans boisson énergisante</a:t>
            </a:r>
          </a:p>
          <a:p>
            <a:pPr marL="514350" indent="-514350">
              <a:lnSpc>
                <a:spcPct val="150000"/>
              </a:lnSpc>
              <a:spcBef>
                <a:spcPct val="0"/>
              </a:spcBef>
              <a:buAutoNum type="arabicParenR"/>
            </a:pPr>
            <a:r>
              <a:rPr lang="nl-BE" sz="3600" b="1" dirty="0">
                <a:solidFill>
                  <a:schemeClr val="bg1"/>
                </a:solidFill>
                <a:latin typeface="Abadi" panose="020B0604020104020204" pitchFamily="34" charset="77"/>
                <a:sym typeface="Josefin Sans"/>
              </a:rPr>
              <a:t>Quelque chose de suspect ? Prévenez sans hésiter la sécurité (chasubles vertes)</a:t>
            </a:r>
          </a:p>
          <a:p>
            <a:pPr marL="514350" indent="-514350">
              <a:lnSpc>
                <a:spcPct val="150000"/>
              </a:lnSpc>
              <a:spcBef>
                <a:spcPct val="0"/>
              </a:spcBef>
              <a:buAutoNum type="arabicParenR"/>
            </a:pPr>
            <a:r>
              <a:rPr lang="nl-BE" sz="3600" b="1" dirty="0">
                <a:solidFill>
                  <a:schemeClr val="bg1"/>
                </a:solidFill>
                <a:latin typeface="Abadi" panose="020B0604020104020204" pitchFamily="34" charset="77"/>
                <a:sym typeface="Josefin Sans"/>
              </a:rPr>
              <a:t>Vigilance Vol: ne rien laisser traîner et fermer les tentes </a:t>
            </a:r>
          </a:p>
          <a:p>
            <a:pPr marL="1428750" lvl="2" indent="-514350">
              <a:lnSpc>
                <a:spcPct val="150000"/>
              </a:lnSpc>
              <a:spcBef>
                <a:spcPct val="0"/>
              </a:spcBef>
              <a:buAutoNum type="arabicParenR"/>
            </a:pPr>
            <a:endParaRPr lang="nl-BE" sz="3600" b="1" dirty="0">
              <a:solidFill>
                <a:schemeClr val="bg1"/>
              </a:solidFill>
              <a:latin typeface="Abadi" panose="020B0604020104020204" pitchFamily="34" charset="77"/>
              <a:sym typeface="Josefin Sans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nl-BE" sz="3600" b="1" dirty="0">
                <a:solidFill>
                  <a:schemeClr val="bg1"/>
                </a:solidFill>
                <a:latin typeface="Abadi" panose="020B0604020104020204" pitchFamily="34" charset="77"/>
                <a:sym typeface="Josefin Sans"/>
              </a:rPr>
              <a:t>				Vigilance accrue dans les campings  </a:t>
            </a:r>
            <a:br>
              <a:rPr lang="fr-BE" sz="2800" dirty="0"/>
            </a:br>
            <a:br>
              <a:rPr lang="fr-BE" sz="2800" dirty="0"/>
            </a:br>
            <a:endParaRPr lang="nl-BE" sz="2800" b="1" dirty="0">
              <a:solidFill>
                <a:schemeClr val="bg1"/>
              </a:solidFill>
              <a:latin typeface="Abadi" panose="020B0604020104020204" pitchFamily="34" charset="77"/>
              <a:ea typeface="Josefin Sans"/>
              <a:cs typeface="Abadi" panose="020F0502020204030204" pitchFamily="34" charset="0"/>
              <a:sym typeface="Josefin Sans"/>
            </a:endParaRP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nl-BE" sz="2800" b="1" u="sng" dirty="0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 </a:t>
            </a:r>
            <a:r>
              <a:rPr lang="nl-BE" sz="2800" b="1" u="sng" noProof="0" dirty="0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endParaRPr lang="fr-BE" sz="2800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br>
              <a:rPr lang="fr-BE" sz="2800" dirty="0">
                <a:solidFill>
                  <a:schemeClr val="bg1"/>
                </a:solidFill>
                <a:latin typeface="Abadi" panose="020B0604020104020204" pitchFamily="34" charset="77"/>
              </a:rPr>
            </a:br>
            <a:br>
              <a:rPr lang="fr-BE" sz="2800" dirty="0">
                <a:solidFill>
                  <a:schemeClr val="bg1"/>
                </a:solidFill>
                <a:latin typeface="Abadi" panose="020B0604020104020204" pitchFamily="34" charset="77"/>
              </a:rPr>
            </a:br>
            <a:endParaRPr lang="fr-BE" sz="2800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Tx/>
              <a:buChar char="-"/>
            </a:pPr>
            <a:endParaRPr lang="fr-FR" sz="3200" noProof="0" dirty="0">
              <a:solidFill>
                <a:srgbClr val="FFFFFF"/>
              </a:solidFill>
              <a:latin typeface="Abadi" panose="020F0502020204030204" pitchFamily="34" charset="0"/>
              <a:ea typeface="Josefin Sans"/>
              <a:cs typeface="Abadi" panose="020F0502020204030204" pitchFamily="34" charset="0"/>
              <a:sym typeface="Josefin San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EB4C48B-5964-D9F1-287B-3B9C4963FEC7}"/>
              </a:ext>
            </a:extLst>
          </p:cNvPr>
          <p:cNvSpPr txBox="1"/>
          <p:nvPr/>
        </p:nvSpPr>
        <p:spPr>
          <a:xfrm>
            <a:off x="-204710" y="708507"/>
            <a:ext cx="12044993" cy="1187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833"/>
              </a:lnSpc>
              <a:spcBef>
                <a:spcPct val="0"/>
              </a:spcBef>
            </a:pPr>
            <a:r>
              <a:rPr lang="fr-FR" sz="7024" b="1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Règles générales</a:t>
            </a:r>
            <a:endParaRPr lang="fr-FR" sz="7024" b="1" u="none" strike="noStrike" noProof="0">
              <a:solidFill>
                <a:srgbClr val="76B2E4"/>
              </a:solidFill>
              <a:latin typeface="Waffle Soft"/>
              <a:ea typeface="Waffle Soft"/>
              <a:cs typeface="Waffle Soft"/>
              <a:sym typeface="Waffle Soft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B6AF81B-C8E5-9FFA-1AAA-2B3C1561763C}"/>
              </a:ext>
            </a:extLst>
          </p:cNvPr>
          <p:cNvSpPr txBox="1"/>
          <p:nvPr/>
        </p:nvSpPr>
        <p:spPr>
          <a:xfrm>
            <a:off x="12619773" y="682095"/>
            <a:ext cx="93770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br>
              <a:rPr lang="fr-BE"/>
            </a:br>
            <a:br>
              <a:rPr lang="fr-BE"/>
            </a:b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71053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38C7C8-DB0A-211C-146A-5F44098EF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DB16847-BB76-4BA8-4635-220F27FBFD48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8CC6B4A-8D04-31B0-08D2-A8EFAA05318A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5FD38D8-9ACE-89AA-8645-54E9A4914923}"/>
              </a:ext>
            </a:extLst>
          </p:cNvPr>
          <p:cNvSpPr/>
          <p:nvPr/>
        </p:nvSpPr>
        <p:spPr>
          <a:xfrm>
            <a:off x="5817787" y="8740647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2826A71-09CA-3741-2C43-6DA14E7D8FC5}"/>
              </a:ext>
            </a:extLst>
          </p:cNvPr>
          <p:cNvSpPr/>
          <p:nvPr/>
        </p:nvSpPr>
        <p:spPr>
          <a:xfrm>
            <a:off x="-22938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0" y="0"/>
                </a:moveTo>
                <a:lnTo>
                  <a:pt x="7006260" y="0"/>
                </a:lnTo>
                <a:lnTo>
                  <a:pt x="7006260" y="2568306"/>
                </a:lnTo>
                <a:lnTo>
                  <a:pt x="0" y="25683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AC4CA1D-4B43-AB63-0481-22AB91B59570}"/>
              </a:ext>
            </a:extLst>
          </p:cNvPr>
          <p:cNvSpPr/>
          <p:nvPr/>
        </p:nvSpPr>
        <p:spPr>
          <a:xfrm flipH="1">
            <a:off x="1151112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7006260" y="0"/>
                </a:moveTo>
                <a:lnTo>
                  <a:pt x="0" y="0"/>
                </a:lnTo>
                <a:lnTo>
                  <a:pt x="0" y="2568306"/>
                </a:lnTo>
                <a:lnTo>
                  <a:pt x="7006260" y="2568306"/>
                </a:lnTo>
                <a:lnTo>
                  <a:pt x="700626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3E5851E1-D57B-8C18-AF4F-E8C7C3D85D9B}"/>
              </a:ext>
            </a:extLst>
          </p:cNvPr>
          <p:cNvGrpSpPr/>
          <p:nvPr/>
        </p:nvGrpSpPr>
        <p:grpSpPr>
          <a:xfrm>
            <a:off x="716465" y="682095"/>
            <a:ext cx="16858789" cy="9050448"/>
            <a:chOff x="0" y="0"/>
            <a:chExt cx="3691212" cy="1868218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ECC87ACD-7FF9-C3A3-9B6D-35469BAAE282}"/>
                </a:ext>
              </a:extLst>
            </p:cNvPr>
            <p:cNvSpPr/>
            <p:nvPr/>
          </p:nvSpPr>
          <p:spPr>
            <a:xfrm>
              <a:off x="0" y="0"/>
              <a:ext cx="3691212" cy="1868218"/>
            </a:xfrm>
            <a:custGeom>
              <a:avLst/>
              <a:gdLst/>
              <a:ahLst/>
              <a:cxnLst/>
              <a:rect l="l" t="t" r="r" b="b"/>
              <a:pathLst>
                <a:path w="3691212" h="1868218">
                  <a:moveTo>
                    <a:pt x="28172" y="0"/>
                  </a:moveTo>
                  <a:lnTo>
                    <a:pt x="3663040" y="0"/>
                  </a:lnTo>
                  <a:cubicBezTo>
                    <a:pt x="3670511" y="0"/>
                    <a:pt x="3677677" y="2968"/>
                    <a:pt x="3682960" y="8252"/>
                  </a:cubicBezTo>
                  <a:cubicBezTo>
                    <a:pt x="3688244" y="13535"/>
                    <a:pt x="3691212" y="20701"/>
                    <a:pt x="3691212" y="28172"/>
                  </a:cubicBezTo>
                  <a:lnTo>
                    <a:pt x="3691212" y="1840045"/>
                  </a:lnTo>
                  <a:cubicBezTo>
                    <a:pt x="3691212" y="1855605"/>
                    <a:pt x="3678599" y="1868218"/>
                    <a:pt x="3663040" y="1868218"/>
                  </a:cubicBezTo>
                  <a:lnTo>
                    <a:pt x="28172" y="1868218"/>
                  </a:lnTo>
                  <a:cubicBezTo>
                    <a:pt x="12613" y="1868218"/>
                    <a:pt x="0" y="1855605"/>
                    <a:pt x="0" y="1840045"/>
                  </a:cubicBezTo>
                  <a:lnTo>
                    <a:pt x="0" y="28172"/>
                  </a:lnTo>
                  <a:cubicBezTo>
                    <a:pt x="0" y="12613"/>
                    <a:pt x="12613" y="0"/>
                    <a:pt x="28172" y="0"/>
                  </a:cubicBezTo>
                  <a:close/>
                </a:path>
              </a:pathLst>
            </a:custGeom>
            <a:solidFill>
              <a:srgbClr val="2C3241"/>
            </a:solidFill>
          </p:spPr>
          <p:txBody>
            <a:bodyPr/>
            <a:lstStyle/>
            <a:p>
              <a:endParaRPr lang="fr-FR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D465EDCA-A203-DF20-9203-85A3DC762D5B}"/>
                </a:ext>
              </a:extLst>
            </p:cNvPr>
            <p:cNvSpPr txBox="1"/>
            <p:nvPr/>
          </p:nvSpPr>
          <p:spPr>
            <a:xfrm>
              <a:off x="0" y="-38100"/>
              <a:ext cx="3691212" cy="1906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3CE8D656-C368-9A85-EAAA-043B55B94749}"/>
              </a:ext>
            </a:extLst>
          </p:cNvPr>
          <p:cNvSpPr txBox="1"/>
          <p:nvPr/>
        </p:nvSpPr>
        <p:spPr>
          <a:xfrm>
            <a:off x="1294814" y="2340733"/>
            <a:ext cx="16103594" cy="4294574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br>
              <a:rPr lang="fr-BE" sz="2800"/>
            </a:br>
            <a:endParaRPr lang="nl-BE" sz="2800" b="1">
              <a:solidFill>
                <a:schemeClr val="bg1"/>
              </a:solidFill>
              <a:latin typeface="Abadi" panose="020B0604020104020204" pitchFamily="34" charset="77"/>
              <a:ea typeface="Josefin Sans"/>
              <a:cs typeface="Abadi" panose="020F0502020204030204" pitchFamily="34" charset="0"/>
              <a:sym typeface="Josefin Sans"/>
            </a:endParaRP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nl-BE" sz="2800" b="1" u="sng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 </a:t>
            </a:r>
            <a:r>
              <a:rPr lang="nl-BE" sz="2800" b="1" u="sng" noProof="0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br>
              <a:rPr lang="fr-BE" sz="2800">
                <a:solidFill>
                  <a:schemeClr val="bg1"/>
                </a:solidFill>
                <a:latin typeface="Abadi" panose="020B0604020104020204" pitchFamily="34" charset="77"/>
              </a:rPr>
            </a:br>
            <a:br>
              <a:rPr lang="fr-BE" sz="2800">
                <a:solidFill>
                  <a:schemeClr val="bg1"/>
                </a:solidFill>
                <a:latin typeface="Abadi" panose="020B0604020104020204" pitchFamily="34" charset="77"/>
              </a:rPr>
            </a:b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Tx/>
              <a:buChar char="-"/>
            </a:pPr>
            <a:endParaRPr lang="fr-FR" sz="3200" noProof="0">
              <a:solidFill>
                <a:srgbClr val="FFFFFF"/>
              </a:solidFill>
              <a:latin typeface="Abadi" panose="020F0502020204030204" pitchFamily="34" charset="0"/>
              <a:ea typeface="Josefin Sans"/>
              <a:cs typeface="Abadi" panose="020F0502020204030204" pitchFamily="34" charset="0"/>
              <a:sym typeface="Josefin San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A265C6DE-1671-012F-6190-9865E1A4CCDE}"/>
              </a:ext>
            </a:extLst>
          </p:cNvPr>
          <p:cNvSpPr txBox="1"/>
          <p:nvPr/>
        </p:nvSpPr>
        <p:spPr>
          <a:xfrm>
            <a:off x="-204710" y="708507"/>
            <a:ext cx="12044993" cy="1187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833"/>
              </a:lnSpc>
              <a:spcBef>
                <a:spcPct val="0"/>
              </a:spcBef>
            </a:pPr>
            <a:r>
              <a:rPr lang="fr-FR" sz="7024" b="1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Sécurité sur la piste</a:t>
            </a:r>
            <a:endParaRPr lang="fr-FR" sz="7024" b="1" u="none" strike="noStrike" noProof="0">
              <a:solidFill>
                <a:srgbClr val="76B2E4"/>
              </a:solidFill>
              <a:latin typeface="Waffle Soft"/>
              <a:ea typeface="Waffle Soft"/>
              <a:cs typeface="Waffle Soft"/>
              <a:sym typeface="Waffle Soft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E799199-A474-42A4-CD7D-3BCADE8BA07A}"/>
              </a:ext>
            </a:extLst>
          </p:cNvPr>
          <p:cNvSpPr txBox="1"/>
          <p:nvPr/>
        </p:nvSpPr>
        <p:spPr>
          <a:xfrm>
            <a:off x="12619773" y="682095"/>
            <a:ext cx="93770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br>
              <a:rPr lang="fr-BE"/>
            </a:br>
            <a:br>
              <a:rPr lang="fr-BE"/>
            </a:br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2164285-D53F-2C5D-609B-948EE3FBF1CF}"/>
              </a:ext>
            </a:extLst>
          </p:cNvPr>
          <p:cNvSpPr txBox="1"/>
          <p:nvPr/>
        </p:nvSpPr>
        <p:spPr>
          <a:xfrm>
            <a:off x="1588393" y="2729586"/>
            <a:ext cx="845878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b="1" u="sng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OBLIGATOIRE: </a:t>
            </a:r>
            <a:endParaRPr lang="fr-FR" sz="3600" b="1" u="sng">
              <a:solidFill>
                <a:schemeClr val="bg1"/>
              </a:solidFill>
              <a:latin typeface="Abadi" panose="020B0604020104020204" pitchFamily="34" charset="77"/>
              <a:ea typeface="Josefin Sans"/>
              <a:cs typeface="Abadi" panose="020F0502020204030204" pitchFamily="34" charset="0"/>
              <a:sym typeface="Josefin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b="1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Norme de sécurité du code de la route en application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3600" b="1">
              <a:solidFill>
                <a:schemeClr val="bg1"/>
              </a:solidFill>
              <a:latin typeface="Abadi" panose="020B0604020104020204" pitchFamily="34" charset="77"/>
              <a:ea typeface="Josefin Sans"/>
              <a:cs typeface="Abadi" panose="020F0502020204030204" pitchFamily="34" charset="0"/>
              <a:sym typeface="Josefin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b="1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Port du casque fermé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3600" b="1">
              <a:solidFill>
                <a:schemeClr val="bg1"/>
              </a:solidFill>
              <a:latin typeface="Abadi" panose="020B0604020104020204" pitchFamily="34" charset="77"/>
              <a:ea typeface="Josefin Sans"/>
              <a:cs typeface="Abadi" panose="020F0502020204030204" pitchFamily="34" charset="0"/>
              <a:sym typeface="Josefin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b="1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Éclairage suffisant (phare BLANC à l’avant et rouge à l’ARRIÈRE)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3600" b="1">
              <a:solidFill>
                <a:schemeClr val="bg1"/>
              </a:solidFill>
              <a:latin typeface="Abadi" panose="020B0604020104020204" pitchFamily="34" charset="77"/>
              <a:ea typeface="Josefin Sans"/>
              <a:cs typeface="Abadi" panose="020F0502020204030204" pitchFamily="34" charset="0"/>
              <a:sym typeface="Josefin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b="1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Chasuble fluorescente JAUNE  </a:t>
            </a:r>
            <a:endParaRPr lang="nl-BE" sz="3600" b="1">
              <a:solidFill>
                <a:schemeClr val="bg1"/>
              </a:solidFill>
              <a:latin typeface="Abadi" panose="020B0604020104020204" pitchFamily="34" charset="77"/>
              <a:ea typeface="Josefin Sans"/>
              <a:cs typeface="Abadi" panose="020F0502020204030204" pitchFamily="34" charset="0"/>
              <a:sym typeface="Josefin San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3E4D258-AD16-6C22-7A2A-1168BBEC5191}"/>
              </a:ext>
            </a:extLst>
          </p:cNvPr>
          <p:cNvSpPr txBox="1"/>
          <p:nvPr/>
        </p:nvSpPr>
        <p:spPr>
          <a:xfrm>
            <a:off x="6806032" y="1696185"/>
            <a:ext cx="72857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b="1">
                <a:solidFill>
                  <a:schemeClr val="bg1"/>
                </a:solidFill>
                <a:latin typeface="Abadi" panose="020B0604020104020204" pitchFamily="34" charset="77"/>
                <a:sym typeface="Josefin Sans"/>
              </a:rPr>
              <a:t>Equipement vélo</a:t>
            </a:r>
            <a:endParaRPr lang="fr-FR" sz="440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D1422F-AE42-F0B9-3893-2F1ABED74746}"/>
              </a:ext>
            </a:extLst>
          </p:cNvPr>
          <p:cNvSpPr txBox="1"/>
          <p:nvPr/>
        </p:nvSpPr>
        <p:spPr>
          <a:xfrm>
            <a:off x="10340758" y="2729586"/>
            <a:ext cx="680424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3600" b="1" u="sng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INTERDIT : </a:t>
            </a:r>
            <a:endParaRPr lang="fr-FR" sz="3600" b="1" u="sng">
              <a:solidFill>
                <a:schemeClr val="bg1"/>
              </a:solidFill>
              <a:latin typeface="Abadi" panose="020B0604020104020204" pitchFamily="34" charset="77"/>
              <a:ea typeface="Josefin Sans"/>
              <a:cs typeface="Abadi" panose="020F0502020204030204" pitchFamily="34" charset="0"/>
              <a:sym typeface="Josefin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b="1" err="1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Cales-pieds</a:t>
            </a:r>
            <a:endParaRPr lang="fr-FR" sz="3600" b="1">
              <a:solidFill>
                <a:schemeClr val="bg1"/>
              </a:solidFill>
              <a:latin typeface="Abadi" panose="020B0604020104020204" pitchFamily="34" charset="77"/>
              <a:ea typeface="Josefin Sans"/>
              <a:cs typeface="Abadi" panose="020F0502020204030204" pitchFamily="34" charset="0"/>
              <a:sym typeface="Josefin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3600" b="1">
              <a:solidFill>
                <a:schemeClr val="bg1"/>
              </a:solidFill>
              <a:latin typeface="Abadi" panose="020B0604020104020204" pitchFamily="34" charset="77"/>
              <a:ea typeface="Josefin Sans"/>
              <a:cs typeface="Abadi" panose="020F0502020204030204" pitchFamily="34" charset="0"/>
              <a:sym typeface="Josefin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b="1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Guidon de triathlon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3600" b="1">
              <a:solidFill>
                <a:schemeClr val="bg1"/>
              </a:solidFill>
              <a:latin typeface="Abadi" panose="020B0604020104020204" pitchFamily="34" charset="77"/>
              <a:ea typeface="Josefin Sans"/>
              <a:cs typeface="Abadi" panose="020F0502020204030204" pitchFamily="34" charset="0"/>
              <a:sym typeface="Josefin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b="1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Roues de diamètres différents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3600" b="1">
              <a:solidFill>
                <a:schemeClr val="bg1"/>
              </a:solidFill>
              <a:latin typeface="Abadi" panose="020B0604020104020204" pitchFamily="34" charset="77"/>
              <a:ea typeface="Josefin Sans"/>
              <a:cs typeface="Abadi" panose="020F0502020204030204" pitchFamily="34" charset="0"/>
              <a:sym typeface="Josefin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b="1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Vélo de type « </a:t>
            </a:r>
            <a:r>
              <a:rPr lang="fr-FR" sz="3600" b="1" err="1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fixie</a:t>
            </a:r>
            <a:r>
              <a:rPr lang="fr-FR" sz="3600" b="1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 » et de piste</a:t>
            </a:r>
            <a:endParaRPr lang="nl-BE" sz="3600" b="1">
              <a:solidFill>
                <a:schemeClr val="bg1"/>
              </a:solidFill>
              <a:latin typeface="Abadi" panose="020B0604020104020204" pitchFamily="34" charset="77"/>
              <a:ea typeface="Josefin Sans"/>
              <a:cs typeface="Abadi" panose="020F0502020204030204" pitchFamily="34" charset="0"/>
              <a:sym typeface="Josefin Sans"/>
            </a:endParaRPr>
          </a:p>
        </p:txBody>
      </p:sp>
      <p:pic>
        <p:nvPicPr>
          <p:cNvPr id="2050" name="Picture 2" descr="Gilet Jaune PNG pour téléchargement gratuit">
            <a:extLst>
              <a:ext uri="{FF2B5EF4-FFF2-40B4-BE49-F238E27FC236}">
                <a16:creationId xmlns:a16="http://schemas.microsoft.com/office/drawing/2014/main" id="{99B99E9F-BE1B-FF78-523A-4B6B08E7D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140" y="6936477"/>
            <a:ext cx="2110743" cy="211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SCHER Unisex 60/30/15 lux LED lamp set, black, one size">
            <a:extLst>
              <a:ext uri="{FF2B5EF4-FFF2-40B4-BE49-F238E27FC236}">
                <a16:creationId xmlns:a16="http://schemas.microsoft.com/office/drawing/2014/main" id="{589EA1CE-821A-FA48-D9A4-196FF3DB8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010" y="3815568"/>
            <a:ext cx="1853821" cy="210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140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3AB831-215B-A0EC-B183-F4BD8C144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1B9D90F-5A5D-7F77-D336-2A8D204CE9D0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CE07877-5510-C266-9886-95B522AD625A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C10ED3C-F43D-A22A-8F03-4358333F8A7D}"/>
              </a:ext>
            </a:extLst>
          </p:cNvPr>
          <p:cNvSpPr/>
          <p:nvPr/>
        </p:nvSpPr>
        <p:spPr>
          <a:xfrm>
            <a:off x="5817787" y="8740647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C06FFC5-CC5E-A9AE-6410-8FC2372F3FB3}"/>
              </a:ext>
            </a:extLst>
          </p:cNvPr>
          <p:cNvSpPr/>
          <p:nvPr/>
        </p:nvSpPr>
        <p:spPr>
          <a:xfrm>
            <a:off x="-22938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0" y="0"/>
                </a:moveTo>
                <a:lnTo>
                  <a:pt x="7006260" y="0"/>
                </a:lnTo>
                <a:lnTo>
                  <a:pt x="7006260" y="2568306"/>
                </a:lnTo>
                <a:lnTo>
                  <a:pt x="0" y="25683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3B6FFCA-5071-32AE-5E60-31AF9FACE90A}"/>
              </a:ext>
            </a:extLst>
          </p:cNvPr>
          <p:cNvSpPr/>
          <p:nvPr/>
        </p:nvSpPr>
        <p:spPr>
          <a:xfrm flipH="1">
            <a:off x="1151112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7006260" y="0"/>
                </a:moveTo>
                <a:lnTo>
                  <a:pt x="0" y="0"/>
                </a:lnTo>
                <a:lnTo>
                  <a:pt x="0" y="2568306"/>
                </a:lnTo>
                <a:lnTo>
                  <a:pt x="7006260" y="2568306"/>
                </a:lnTo>
                <a:lnTo>
                  <a:pt x="700626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D8D267E0-0CCE-E8EB-55F0-7B61256E0182}"/>
              </a:ext>
            </a:extLst>
          </p:cNvPr>
          <p:cNvGrpSpPr/>
          <p:nvPr/>
        </p:nvGrpSpPr>
        <p:grpSpPr>
          <a:xfrm>
            <a:off x="716465" y="682095"/>
            <a:ext cx="16858789" cy="9050448"/>
            <a:chOff x="0" y="0"/>
            <a:chExt cx="3691212" cy="1868218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BB432331-1DBD-6969-0590-E702EB36BFF4}"/>
                </a:ext>
              </a:extLst>
            </p:cNvPr>
            <p:cNvSpPr/>
            <p:nvPr/>
          </p:nvSpPr>
          <p:spPr>
            <a:xfrm>
              <a:off x="0" y="0"/>
              <a:ext cx="3691212" cy="1868218"/>
            </a:xfrm>
            <a:custGeom>
              <a:avLst/>
              <a:gdLst/>
              <a:ahLst/>
              <a:cxnLst/>
              <a:rect l="l" t="t" r="r" b="b"/>
              <a:pathLst>
                <a:path w="3691212" h="1868218">
                  <a:moveTo>
                    <a:pt x="28172" y="0"/>
                  </a:moveTo>
                  <a:lnTo>
                    <a:pt x="3663040" y="0"/>
                  </a:lnTo>
                  <a:cubicBezTo>
                    <a:pt x="3670511" y="0"/>
                    <a:pt x="3677677" y="2968"/>
                    <a:pt x="3682960" y="8252"/>
                  </a:cubicBezTo>
                  <a:cubicBezTo>
                    <a:pt x="3688244" y="13535"/>
                    <a:pt x="3691212" y="20701"/>
                    <a:pt x="3691212" y="28172"/>
                  </a:cubicBezTo>
                  <a:lnTo>
                    <a:pt x="3691212" y="1840045"/>
                  </a:lnTo>
                  <a:cubicBezTo>
                    <a:pt x="3691212" y="1855605"/>
                    <a:pt x="3678599" y="1868218"/>
                    <a:pt x="3663040" y="1868218"/>
                  </a:cubicBezTo>
                  <a:lnTo>
                    <a:pt x="28172" y="1868218"/>
                  </a:lnTo>
                  <a:cubicBezTo>
                    <a:pt x="12613" y="1868218"/>
                    <a:pt x="0" y="1855605"/>
                    <a:pt x="0" y="1840045"/>
                  </a:cubicBezTo>
                  <a:lnTo>
                    <a:pt x="0" y="28172"/>
                  </a:lnTo>
                  <a:cubicBezTo>
                    <a:pt x="0" y="12613"/>
                    <a:pt x="12613" y="0"/>
                    <a:pt x="28172" y="0"/>
                  </a:cubicBezTo>
                  <a:close/>
                </a:path>
              </a:pathLst>
            </a:custGeom>
            <a:solidFill>
              <a:srgbClr val="2C3241"/>
            </a:solidFill>
          </p:spPr>
          <p:txBody>
            <a:bodyPr/>
            <a:lstStyle/>
            <a:p>
              <a:endParaRPr lang="fr-FR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9039A6ED-E11E-0A1D-0E1D-B84EC69244D0}"/>
                </a:ext>
              </a:extLst>
            </p:cNvPr>
            <p:cNvSpPr txBox="1"/>
            <p:nvPr/>
          </p:nvSpPr>
          <p:spPr>
            <a:xfrm>
              <a:off x="0" y="-38100"/>
              <a:ext cx="3691212" cy="1906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466B507C-19BE-C1D2-137E-F5E8D584F5A1}"/>
              </a:ext>
            </a:extLst>
          </p:cNvPr>
          <p:cNvSpPr txBox="1"/>
          <p:nvPr/>
        </p:nvSpPr>
        <p:spPr>
          <a:xfrm>
            <a:off x="1294814" y="2340733"/>
            <a:ext cx="16103594" cy="4294574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br>
              <a:rPr lang="fr-BE" sz="2800"/>
            </a:br>
            <a:endParaRPr lang="nl-BE" sz="2800" b="1">
              <a:solidFill>
                <a:schemeClr val="bg1"/>
              </a:solidFill>
              <a:latin typeface="Abadi" panose="020B0604020104020204" pitchFamily="34" charset="77"/>
              <a:ea typeface="Josefin Sans"/>
              <a:cs typeface="Abadi" panose="020F0502020204030204" pitchFamily="34" charset="0"/>
              <a:sym typeface="Josefin Sans"/>
            </a:endParaRP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nl-BE" sz="2800" b="1" u="sng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 </a:t>
            </a:r>
            <a:r>
              <a:rPr lang="nl-BE" sz="2800" b="1" u="sng" noProof="0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br>
              <a:rPr lang="fr-BE" sz="2800">
                <a:solidFill>
                  <a:schemeClr val="bg1"/>
                </a:solidFill>
                <a:latin typeface="Abadi" panose="020B0604020104020204" pitchFamily="34" charset="77"/>
              </a:rPr>
            </a:br>
            <a:br>
              <a:rPr lang="fr-BE" sz="2800">
                <a:solidFill>
                  <a:schemeClr val="bg1"/>
                </a:solidFill>
                <a:latin typeface="Abadi" panose="020B0604020104020204" pitchFamily="34" charset="77"/>
              </a:rPr>
            </a:b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Tx/>
              <a:buChar char="-"/>
            </a:pPr>
            <a:endParaRPr lang="fr-FR" sz="3200" noProof="0">
              <a:solidFill>
                <a:srgbClr val="FFFFFF"/>
              </a:solidFill>
              <a:latin typeface="Abadi" panose="020F0502020204030204" pitchFamily="34" charset="0"/>
              <a:ea typeface="Josefin Sans"/>
              <a:cs typeface="Abadi" panose="020F0502020204030204" pitchFamily="34" charset="0"/>
              <a:sym typeface="Josefin San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9B541FA-33EB-5423-1DDD-0663FC50FD71}"/>
              </a:ext>
            </a:extLst>
          </p:cNvPr>
          <p:cNvSpPr txBox="1"/>
          <p:nvPr/>
        </p:nvSpPr>
        <p:spPr>
          <a:xfrm>
            <a:off x="-204710" y="708507"/>
            <a:ext cx="12044993" cy="1187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833"/>
              </a:lnSpc>
              <a:spcBef>
                <a:spcPct val="0"/>
              </a:spcBef>
            </a:pPr>
            <a:r>
              <a:rPr lang="fr-FR" sz="7024" b="1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Sécurité sur la piste</a:t>
            </a:r>
            <a:endParaRPr lang="fr-FR" sz="7024" b="1" u="none" strike="noStrike" noProof="0">
              <a:solidFill>
                <a:srgbClr val="76B2E4"/>
              </a:solidFill>
              <a:latin typeface="Waffle Soft"/>
              <a:ea typeface="Waffle Soft"/>
              <a:cs typeface="Waffle Soft"/>
              <a:sym typeface="Waffle Soft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DEC9F66-FE7B-EB79-4001-0ABA64D904A2}"/>
              </a:ext>
            </a:extLst>
          </p:cNvPr>
          <p:cNvSpPr txBox="1"/>
          <p:nvPr/>
        </p:nvSpPr>
        <p:spPr>
          <a:xfrm>
            <a:off x="12619773" y="682095"/>
            <a:ext cx="93770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br>
              <a:rPr lang="fr-BE"/>
            </a:br>
            <a:br>
              <a:rPr lang="fr-BE"/>
            </a:br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0634EF8-8397-0FCC-B898-7F2A67AACAD9}"/>
              </a:ext>
            </a:extLst>
          </p:cNvPr>
          <p:cNvSpPr txBox="1"/>
          <p:nvPr/>
        </p:nvSpPr>
        <p:spPr>
          <a:xfrm>
            <a:off x="8531380" y="3560490"/>
            <a:ext cx="86136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dirty="0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Une seule personne par vélo est autorisée à aller dans la pit lane (du côté piste de la nadar)</a:t>
            </a:r>
          </a:p>
          <a:p>
            <a:endParaRPr lang="nl-BE" sz="3200" b="1" dirty="0">
              <a:solidFill>
                <a:schemeClr val="bg1"/>
              </a:solidFill>
              <a:latin typeface="Abadi" panose="020B0604020104020204" pitchFamily="34" charset="77"/>
              <a:ea typeface="Josefin Sans"/>
              <a:cs typeface="Abadi" panose="020F0502020204030204" pitchFamily="34" charset="0"/>
              <a:sym typeface="Josefin Sans"/>
            </a:endParaRPr>
          </a:p>
          <a:p>
            <a:r>
              <a:rPr lang="nl-BE" sz="3200" b="1" dirty="0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Celle-ci doit toujours avoir un casque sur la tête (et une chasuble si necessaire)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957358D-3F76-12B3-6D75-5DA8DE6D655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7178"/>
          <a:stretch>
            <a:fillRect/>
          </a:stretch>
        </p:blipFill>
        <p:spPr>
          <a:xfrm>
            <a:off x="2727448" y="2981087"/>
            <a:ext cx="4882757" cy="518160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EDC5BCB0-1D99-D48C-F33B-ECE82AFC8E4B}"/>
              </a:ext>
            </a:extLst>
          </p:cNvPr>
          <p:cNvSpPr txBox="1"/>
          <p:nvPr/>
        </p:nvSpPr>
        <p:spPr>
          <a:xfrm>
            <a:off x="2371726" y="2845752"/>
            <a:ext cx="111115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200" dirty="0"/>
              <a:t>✅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19001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C7747A-4BED-4AB6-17B5-1337F49C3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F000EF1-5FC0-0AD2-821F-FDF69AC5746B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DA45918-6B26-17C2-6750-B0F0A35C6BB6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92827F9-9EB6-0999-C9D0-A06B51127EF9}"/>
              </a:ext>
            </a:extLst>
          </p:cNvPr>
          <p:cNvSpPr/>
          <p:nvPr/>
        </p:nvSpPr>
        <p:spPr>
          <a:xfrm>
            <a:off x="5817787" y="8740647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2CAA381-9275-CEE0-3B02-A0A2641049FF}"/>
              </a:ext>
            </a:extLst>
          </p:cNvPr>
          <p:cNvSpPr/>
          <p:nvPr/>
        </p:nvSpPr>
        <p:spPr>
          <a:xfrm>
            <a:off x="-22938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0" y="0"/>
                </a:moveTo>
                <a:lnTo>
                  <a:pt x="7006260" y="0"/>
                </a:lnTo>
                <a:lnTo>
                  <a:pt x="7006260" y="2568306"/>
                </a:lnTo>
                <a:lnTo>
                  <a:pt x="0" y="25683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5BABADF-4CBF-96D7-7664-49D9EE2C1792}"/>
              </a:ext>
            </a:extLst>
          </p:cNvPr>
          <p:cNvSpPr/>
          <p:nvPr/>
        </p:nvSpPr>
        <p:spPr>
          <a:xfrm flipH="1">
            <a:off x="1151112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7006260" y="0"/>
                </a:moveTo>
                <a:lnTo>
                  <a:pt x="0" y="0"/>
                </a:lnTo>
                <a:lnTo>
                  <a:pt x="0" y="2568306"/>
                </a:lnTo>
                <a:lnTo>
                  <a:pt x="7006260" y="2568306"/>
                </a:lnTo>
                <a:lnTo>
                  <a:pt x="700626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258574D0-EC10-FA79-28CB-715CDA699E9F}"/>
              </a:ext>
            </a:extLst>
          </p:cNvPr>
          <p:cNvGrpSpPr/>
          <p:nvPr/>
        </p:nvGrpSpPr>
        <p:grpSpPr>
          <a:xfrm>
            <a:off x="716465" y="682095"/>
            <a:ext cx="16858789" cy="9050448"/>
            <a:chOff x="0" y="0"/>
            <a:chExt cx="3691212" cy="1868218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55492F-1912-AACB-D30F-D1BA821FF6BD}"/>
                </a:ext>
              </a:extLst>
            </p:cNvPr>
            <p:cNvSpPr/>
            <p:nvPr/>
          </p:nvSpPr>
          <p:spPr>
            <a:xfrm>
              <a:off x="0" y="0"/>
              <a:ext cx="3691212" cy="1868218"/>
            </a:xfrm>
            <a:custGeom>
              <a:avLst/>
              <a:gdLst/>
              <a:ahLst/>
              <a:cxnLst/>
              <a:rect l="l" t="t" r="r" b="b"/>
              <a:pathLst>
                <a:path w="3691212" h="1868218">
                  <a:moveTo>
                    <a:pt x="28172" y="0"/>
                  </a:moveTo>
                  <a:lnTo>
                    <a:pt x="3663040" y="0"/>
                  </a:lnTo>
                  <a:cubicBezTo>
                    <a:pt x="3670511" y="0"/>
                    <a:pt x="3677677" y="2968"/>
                    <a:pt x="3682960" y="8252"/>
                  </a:cubicBezTo>
                  <a:cubicBezTo>
                    <a:pt x="3688244" y="13535"/>
                    <a:pt x="3691212" y="20701"/>
                    <a:pt x="3691212" y="28172"/>
                  </a:cubicBezTo>
                  <a:lnTo>
                    <a:pt x="3691212" y="1840045"/>
                  </a:lnTo>
                  <a:cubicBezTo>
                    <a:pt x="3691212" y="1855605"/>
                    <a:pt x="3678599" y="1868218"/>
                    <a:pt x="3663040" y="1868218"/>
                  </a:cubicBezTo>
                  <a:lnTo>
                    <a:pt x="28172" y="1868218"/>
                  </a:lnTo>
                  <a:cubicBezTo>
                    <a:pt x="12613" y="1868218"/>
                    <a:pt x="0" y="1855605"/>
                    <a:pt x="0" y="1840045"/>
                  </a:cubicBezTo>
                  <a:lnTo>
                    <a:pt x="0" y="28172"/>
                  </a:lnTo>
                  <a:cubicBezTo>
                    <a:pt x="0" y="12613"/>
                    <a:pt x="12613" y="0"/>
                    <a:pt x="28172" y="0"/>
                  </a:cubicBezTo>
                  <a:close/>
                </a:path>
              </a:pathLst>
            </a:custGeom>
            <a:solidFill>
              <a:srgbClr val="2C3241"/>
            </a:solidFill>
          </p:spPr>
          <p:txBody>
            <a:bodyPr/>
            <a:lstStyle/>
            <a:p>
              <a:endParaRPr lang="fr-FR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CA4C011C-DA73-0F0B-A706-97E203FFD0E5}"/>
                </a:ext>
              </a:extLst>
            </p:cNvPr>
            <p:cNvSpPr txBox="1"/>
            <p:nvPr/>
          </p:nvSpPr>
          <p:spPr>
            <a:xfrm>
              <a:off x="0" y="-38100"/>
              <a:ext cx="3691212" cy="1906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5A961F6F-91BC-CCAE-DB11-A9053874A20C}"/>
              </a:ext>
            </a:extLst>
          </p:cNvPr>
          <p:cNvSpPr txBox="1"/>
          <p:nvPr/>
        </p:nvSpPr>
        <p:spPr>
          <a:xfrm>
            <a:off x="1294814" y="2340733"/>
            <a:ext cx="16103594" cy="4294574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br>
              <a:rPr lang="fr-BE" sz="2800"/>
            </a:br>
            <a:endParaRPr lang="nl-BE" sz="2800" b="1">
              <a:solidFill>
                <a:schemeClr val="bg1"/>
              </a:solidFill>
              <a:latin typeface="Abadi" panose="020B0604020104020204" pitchFamily="34" charset="77"/>
              <a:ea typeface="Josefin Sans"/>
              <a:cs typeface="Abadi" panose="020F0502020204030204" pitchFamily="34" charset="0"/>
              <a:sym typeface="Josefin Sans"/>
            </a:endParaRP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nl-BE" sz="2800" b="1" u="sng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 </a:t>
            </a:r>
            <a:r>
              <a:rPr lang="nl-BE" sz="2800" b="1" u="sng" noProof="0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br>
              <a:rPr lang="fr-BE" sz="2800">
                <a:solidFill>
                  <a:schemeClr val="bg1"/>
                </a:solidFill>
                <a:latin typeface="Abadi" panose="020B0604020104020204" pitchFamily="34" charset="77"/>
              </a:rPr>
            </a:br>
            <a:br>
              <a:rPr lang="fr-BE" sz="2800">
                <a:solidFill>
                  <a:schemeClr val="bg1"/>
                </a:solidFill>
                <a:latin typeface="Abadi" panose="020B0604020104020204" pitchFamily="34" charset="77"/>
              </a:rPr>
            </a:b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Tx/>
              <a:buChar char="-"/>
            </a:pPr>
            <a:endParaRPr lang="fr-FR" sz="3200" noProof="0">
              <a:solidFill>
                <a:srgbClr val="FFFFFF"/>
              </a:solidFill>
              <a:latin typeface="Abadi" panose="020F0502020204030204" pitchFamily="34" charset="0"/>
              <a:ea typeface="Josefin Sans"/>
              <a:cs typeface="Abadi" panose="020F0502020204030204" pitchFamily="34" charset="0"/>
              <a:sym typeface="Josefin San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922B2E99-03D6-6D5E-BAC9-A15C817231FC}"/>
              </a:ext>
            </a:extLst>
          </p:cNvPr>
          <p:cNvSpPr txBox="1"/>
          <p:nvPr/>
        </p:nvSpPr>
        <p:spPr>
          <a:xfrm>
            <a:off x="1063314" y="646610"/>
            <a:ext cx="12044993" cy="1187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833"/>
              </a:lnSpc>
              <a:spcBef>
                <a:spcPct val="0"/>
              </a:spcBef>
            </a:pPr>
            <a:r>
              <a:rPr lang="fr-FR" sz="7024" b="1" dirty="0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Fonctionnement du vélo</a:t>
            </a:r>
            <a:endParaRPr lang="fr-FR" sz="7024" b="1" u="none" strike="noStrike" noProof="0" dirty="0">
              <a:solidFill>
                <a:srgbClr val="76B2E4"/>
              </a:solidFill>
              <a:latin typeface="Waffle Soft"/>
              <a:ea typeface="Waffle Soft"/>
              <a:cs typeface="Waffle Soft"/>
              <a:sym typeface="Waffle Soft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27A2B4D-21A2-10C1-B02E-C69F2E5304C5}"/>
              </a:ext>
            </a:extLst>
          </p:cNvPr>
          <p:cNvSpPr txBox="1"/>
          <p:nvPr/>
        </p:nvSpPr>
        <p:spPr>
          <a:xfrm>
            <a:off x="12619773" y="682095"/>
            <a:ext cx="93770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br>
              <a:rPr lang="fr-BE"/>
            </a:br>
            <a:br>
              <a:rPr lang="fr-BE"/>
            </a:br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FE71AA2-F580-BF82-4761-AB910DB06C33}"/>
              </a:ext>
            </a:extLst>
          </p:cNvPr>
          <p:cNvSpPr txBox="1"/>
          <p:nvPr/>
        </p:nvSpPr>
        <p:spPr>
          <a:xfrm>
            <a:off x="844891" y="1656170"/>
            <a:ext cx="11154708" cy="4562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 dirty="0">
                <a:solidFill>
                  <a:schemeClr val="bg1"/>
                </a:solidFill>
                <a:latin typeface="Abadi" panose="020B0604020104020204" pitchFamily="34" charset="77"/>
              </a:rPr>
              <a:t>Il est OBIGATOIRE que chaque animé qui monte sur le vélo, sache </a:t>
            </a:r>
          </a:p>
          <a:p>
            <a:pPr marL="914400" lvl="1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 dirty="0">
                <a:solidFill>
                  <a:schemeClr val="bg1"/>
                </a:solidFill>
                <a:latin typeface="Abadi" panose="020B0604020104020204" pitchFamily="34" charset="77"/>
              </a:rPr>
              <a:t>Changer les vitesses</a:t>
            </a:r>
          </a:p>
          <a:p>
            <a:pPr marL="914400" lvl="1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 dirty="0">
                <a:solidFill>
                  <a:schemeClr val="bg1"/>
                </a:solidFill>
                <a:latin typeface="Abadi" panose="020B0604020104020204" pitchFamily="34" charset="77"/>
              </a:rPr>
              <a:t>Faire un changement </a:t>
            </a:r>
          </a:p>
          <a:p>
            <a:pPr marL="914400" lvl="1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 dirty="0">
                <a:solidFill>
                  <a:schemeClr val="bg1"/>
                </a:solidFill>
                <a:latin typeface="Abadi" panose="020B0604020104020204" pitchFamily="34" charset="77"/>
              </a:rPr>
              <a:t>Freiner </a:t>
            </a:r>
          </a:p>
          <a:p>
            <a:pPr marL="914400" lvl="1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 dirty="0">
                <a:solidFill>
                  <a:schemeClr val="bg1"/>
                </a:solidFill>
                <a:latin typeface="Abadi" panose="020B0604020104020204" pitchFamily="34" charset="77"/>
              </a:rPr>
              <a:t>Toucher les deux pédales en même temps tout en étant assis sur la selle (que le vélo soit à sa taille) </a:t>
            </a:r>
          </a:p>
          <a:p>
            <a:pPr marL="914400" lvl="1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 dirty="0">
                <a:solidFill>
                  <a:schemeClr val="bg1"/>
                </a:solidFill>
                <a:latin typeface="Abadi" panose="020B0604020104020204" pitchFamily="34" charset="77"/>
              </a:rPr>
              <a:t>Savoir où passer à la chicane et en dessous des passerelles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7D80AF8-8748-C181-A2C4-C1D21E392F9D}"/>
              </a:ext>
            </a:extLst>
          </p:cNvPr>
          <p:cNvSpPr txBox="1"/>
          <p:nvPr/>
        </p:nvSpPr>
        <p:spPr>
          <a:xfrm>
            <a:off x="541098" y="6349788"/>
            <a:ext cx="17030437" cy="2623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sz="2800" b="1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lvl="1" fontAlgn="base">
              <a:lnSpc>
                <a:spcPct val="150000"/>
              </a:lnSpc>
            </a:pPr>
            <a:r>
              <a:rPr lang="fr-BE" sz="2800" b="1" dirty="0">
                <a:solidFill>
                  <a:schemeClr val="bg1"/>
                </a:solidFill>
                <a:latin typeface="Abadi" panose="020B0604020104020204" pitchFamily="34" charset="77"/>
              </a:rPr>
              <a:t>EN BREF: tous les animés doivent avoir testé le vélo avant et doivent connaitre les règles de sécurité</a:t>
            </a:r>
          </a:p>
          <a:p>
            <a:pPr lvl="1" fontAlgn="base">
              <a:lnSpc>
                <a:spcPct val="150000"/>
              </a:lnSpc>
            </a:pPr>
            <a:endParaRPr lang="fr-BE" sz="2800" b="1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lvl="1" fontAlgn="base">
              <a:lnSpc>
                <a:spcPct val="150000"/>
              </a:lnSpc>
            </a:pPr>
            <a:r>
              <a:rPr lang="fr-BE" sz="2800" b="1" dirty="0">
                <a:solidFill>
                  <a:schemeClr val="bg1"/>
                </a:solidFill>
                <a:latin typeface="Abadi" panose="020B0604020104020204" pitchFamily="34" charset="77"/>
              </a:rPr>
              <a:t>L’orga se réserve le droit d’arrêter le vélo si l’animé sur le vélo ne respecte pas ces règles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91291FB-E02F-F96C-9584-BE95789705E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2384"/>
          <a:stretch>
            <a:fillRect/>
          </a:stretch>
        </p:blipFill>
        <p:spPr>
          <a:xfrm>
            <a:off x="11986648" y="2111722"/>
            <a:ext cx="6166955" cy="346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77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3" name="Freeform 3"/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Freeform 4"/>
          <p:cNvSpPr/>
          <p:nvPr/>
        </p:nvSpPr>
        <p:spPr>
          <a:xfrm>
            <a:off x="5817787" y="8740647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/>
          <p:cNvSpPr/>
          <p:nvPr/>
        </p:nvSpPr>
        <p:spPr>
          <a:xfrm>
            <a:off x="-22938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0" y="0"/>
                </a:moveTo>
                <a:lnTo>
                  <a:pt x="7006260" y="0"/>
                </a:lnTo>
                <a:lnTo>
                  <a:pt x="7006260" y="2568306"/>
                </a:lnTo>
                <a:lnTo>
                  <a:pt x="0" y="25683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/>
          <p:cNvSpPr/>
          <p:nvPr/>
        </p:nvSpPr>
        <p:spPr>
          <a:xfrm flipH="1">
            <a:off x="1151112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7006260" y="0"/>
                </a:moveTo>
                <a:lnTo>
                  <a:pt x="0" y="0"/>
                </a:lnTo>
                <a:lnTo>
                  <a:pt x="0" y="2568306"/>
                </a:lnTo>
                <a:lnTo>
                  <a:pt x="7006260" y="2568306"/>
                </a:lnTo>
                <a:lnTo>
                  <a:pt x="700626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grpSp>
        <p:nvGrpSpPr>
          <p:cNvPr id="7" name="Group 7"/>
          <p:cNvGrpSpPr/>
          <p:nvPr/>
        </p:nvGrpSpPr>
        <p:grpSpPr>
          <a:xfrm>
            <a:off x="1276811" y="817452"/>
            <a:ext cx="16305367" cy="8652095"/>
            <a:chOff x="0" y="0"/>
            <a:chExt cx="3691212" cy="18682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1212" cy="1868218"/>
            </a:xfrm>
            <a:custGeom>
              <a:avLst/>
              <a:gdLst/>
              <a:ahLst/>
              <a:cxnLst/>
              <a:rect l="l" t="t" r="r" b="b"/>
              <a:pathLst>
                <a:path w="3691212" h="1868218">
                  <a:moveTo>
                    <a:pt x="28172" y="0"/>
                  </a:moveTo>
                  <a:lnTo>
                    <a:pt x="3663040" y="0"/>
                  </a:lnTo>
                  <a:cubicBezTo>
                    <a:pt x="3670511" y="0"/>
                    <a:pt x="3677677" y="2968"/>
                    <a:pt x="3682960" y="8252"/>
                  </a:cubicBezTo>
                  <a:cubicBezTo>
                    <a:pt x="3688244" y="13535"/>
                    <a:pt x="3691212" y="20701"/>
                    <a:pt x="3691212" y="28172"/>
                  </a:cubicBezTo>
                  <a:lnTo>
                    <a:pt x="3691212" y="1840045"/>
                  </a:lnTo>
                  <a:cubicBezTo>
                    <a:pt x="3691212" y="1855605"/>
                    <a:pt x="3678599" y="1868218"/>
                    <a:pt x="3663040" y="1868218"/>
                  </a:cubicBezTo>
                  <a:lnTo>
                    <a:pt x="28172" y="1868218"/>
                  </a:lnTo>
                  <a:cubicBezTo>
                    <a:pt x="12613" y="1868218"/>
                    <a:pt x="0" y="1855605"/>
                    <a:pt x="0" y="1840045"/>
                  </a:cubicBezTo>
                  <a:lnTo>
                    <a:pt x="0" y="28172"/>
                  </a:lnTo>
                  <a:cubicBezTo>
                    <a:pt x="0" y="12613"/>
                    <a:pt x="12613" y="0"/>
                    <a:pt x="28172" y="0"/>
                  </a:cubicBezTo>
                  <a:close/>
                </a:path>
              </a:pathLst>
            </a:custGeom>
            <a:solidFill>
              <a:srgbClr val="2C3241"/>
            </a:solidFill>
          </p:spPr>
          <p:txBody>
            <a:bodyPr/>
            <a:lstStyle/>
            <a:p>
              <a:endParaRPr lang="fr-FR" noProof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91212" cy="1906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42794" y="2049947"/>
            <a:ext cx="15773400" cy="8180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480"/>
              </a:lnSpc>
              <a:spcBef>
                <a:spcPct val="0"/>
              </a:spcBef>
              <a:buFontTx/>
              <a:buChar char="-"/>
            </a:pPr>
            <a:r>
              <a:rPr lang="fr-FR" sz="2800" noProof="0" dirty="0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Le nombre d’adultes (18 ans ou plus) roulant sur le vélo est limité à 12 STAFFS INCLUS (tout le staff est obligé de s’inscrire dans sa TOTALITÉ) </a:t>
            </a: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Tx/>
              <a:buChar char="-"/>
            </a:pPr>
            <a:endParaRPr lang="fr-FR" sz="2800" noProof="0" dirty="0">
              <a:solidFill>
                <a:schemeClr val="bg1"/>
              </a:solidFill>
              <a:latin typeface="Abadi" panose="020B0604020104020204" pitchFamily="34" charset="77"/>
              <a:ea typeface="Josefin Sans"/>
              <a:cs typeface="Abadi" panose="020F0502020204030204" pitchFamily="34" charset="0"/>
              <a:sym typeface="Josefin Sans"/>
            </a:endParaRP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Tx/>
              <a:buChar char="-"/>
            </a:pPr>
            <a:r>
              <a:rPr lang="fr-BE" sz="2800" dirty="0">
                <a:solidFill>
                  <a:schemeClr val="bg1"/>
                </a:solidFill>
                <a:latin typeface="Abadi" panose="020B0604020104020204" pitchFamily="34" charset="77"/>
              </a:rPr>
              <a:t>Durant 2 périodes de 2 heures et une période de 4 heures, </a:t>
            </a:r>
            <a:r>
              <a:rPr lang="fr-BE" sz="2800" dirty="0" err="1">
                <a:solidFill>
                  <a:schemeClr val="bg1"/>
                </a:solidFill>
                <a:latin typeface="Abadi" panose="020B0604020104020204" pitchFamily="34" charset="77"/>
              </a:rPr>
              <a:t>seul·es</a:t>
            </a:r>
            <a:r>
              <a:rPr lang="fr-BE" sz="2800" dirty="0">
                <a:solidFill>
                  <a:schemeClr val="bg1"/>
                </a:solidFill>
                <a:latin typeface="Abadi" panose="020B0604020104020204" pitchFamily="34" charset="77"/>
              </a:rPr>
              <a:t> les </a:t>
            </a:r>
            <a:r>
              <a:rPr lang="fr-BE" sz="2800" dirty="0" err="1">
                <a:solidFill>
                  <a:schemeClr val="bg1"/>
                </a:solidFill>
                <a:latin typeface="Abadi" panose="020B0604020104020204" pitchFamily="34" charset="77"/>
              </a:rPr>
              <a:t>animé·es</a:t>
            </a:r>
            <a:r>
              <a:rPr lang="fr-BE" sz="2800" dirty="0">
                <a:solidFill>
                  <a:schemeClr val="bg1"/>
                </a:solidFill>
                <a:latin typeface="Abadi" panose="020B0604020104020204" pitchFamily="34" charset="77"/>
              </a:rPr>
              <a:t> </a:t>
            </a:r>
            <a:r>
              <a:rPr lang="fr-BE" sz="2800" dirty="0" err="1">
                <a:solidFill>
                  <a:schemeClr val="bg1"/>
                </a:solidFill>
                <a:latin typeface="Abadi" panose="020B0604020104020204" pitchFamily="34" charset="77"/>
              </a:rPr>
              <a:t>inscrit·es</a:t>
            </a:r>
            <a:r>
              <a:rPr lang="fr-BE" sz="2800" dirty="0">
                <a:solidFill>
                  <a:schemeClr val="bg1"/>
                </a:solidFill>
                <a:latin typeface="Abadi" panose="020B0604020104020204" pitchFamily="34" charset="77"/>
              </a:rPr>
              <a:t> sur le listing de l’inscription seront </a:t>
            </a:r>
            <a:r>
              <a:rPr lang="fr-BE" sz="2800" dirty="0" err="1">
                <a:solidFill>
                  <a:schemeClr val="bg1"/>
                </a:solidFill>
                <a:latin typeface="Abadi" panose="020B0604020104020204" pitchFamily="34" charset="77"/>
              </a:rPr>
              <a:t>autorisé·es</a:t>
            </a:r>
            <a:r>
              <a:rPr lang="fr-BE" sz="2800" dirty="0">
                <a:solidFill>
                  <a:schemeClr val="bg1"/>
                </a:solidFill>
                <a:latin typeface="Abadi" panose="020B0604020104020204" pitchFamily="34" charset="77"/>
              </a:rPr>
              <a:t> à rouler sur le vélo. Ces trois périodes sont :</a:t>
            </a:r>
          </a:p>
          <a:p>
            <a:r>
              <a:rPr lang="fr-BE" sz="2800" dirty="0">
                <a:solidFill>
                  <a:schemeClr val="bg1"/>
                </a:solidFill>
                <a:latin typeface="Abadi" panose="020B0604020104020204" pitchFamily="34" charset="77"/>
              </a:rPr>
              <a:t>    - 11h30 – 13h30</a:t>
            </a:r>
          </a:p>
          <a:p>
            <a:r>
              <a:rPr lang="fr-BE" sz="2800" dirty="0">
                <a:solidFill>
                  <a:schemeClr val="bg1"/>
                </a:solidFill>
                <a:latin typeface="Abadi" panose="020B0604020104020204" pitchFamily="34" charset="77"/>
              </a:rPr>
              <a:t>    - 20h00 – 00h00</a:t>
            </a:r>
          </a:p>
          <a:p>
            <a:r>
              <a:rPr lang="fr-BE" sz="2800" dirty="0">
                <a:solidFill>
                  <a:schemeClr val="bg1"/>
                </a:solidFill>
                <a:latin typeface="Abadi" panose="020B0604020104020204" pitchFamily="34" charset="77"/>
              </a:rPr>
              <a:t>    - 10h30 – 12h30</a:t>
            </a:r>
          </a:p>
          <a:p>
            <a:endParaRPr lang="fr-FR" sz="2800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endParaRPr lang="fr-FR" sz="2800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endParaRPr lang="fr-FR" sz="2800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r>
              <a:rPr lang="fr-FR" sz="2800" dirty="0">
                <a:solidFill>
                  <a:schemeClr val="bg1"/>
                </a:solidFill>
                <a:latin typeface="Abadi" panose="020B0604020104020204" pitchFamily="34" charset="77"/>
              </a:rPr>
              <a:t>	N’oubliez pas de </a:t>
            </a:r>
            <a:r>
              <a:rPr lang="fr-BE" sz="2800" dirty="0">
                <a:solidFill>
                  <a:schemeClr val="bg1"/>
                </a:solidFill>
                <a:latin typeface="Abadi" panose="020B0604020104020204" pitchFamily="34" charset="77"/>
              </a:rPr>
              <a:t>venir chercher le bracelet pour les staffs mec qui roulent sur vélo guide le</a:t>
            </a:r>
          </a:p>
          <a:p>
            <a:r>
              <a:rPr lang="fr-BE" sz="2800" dirty="0">
                <a:solidFill>
                  <a:schemeClr val="bg1"/>
                </a:solidFill>
                <a:latin typeface="Abadi" panose="020B0604020104020204" pitchFamily="34" charset="77"/>
              </a:rPr>
              <a:t> 		samedi matin. Nous ferons des contrôles aléatoires de sections avec les listings. </a:t>
            </a:r>
          </a:p>
          <a:p>
            <a:br>
              <a:rPr lang="fr-BE" sz="2800" dirty="0">
                <a:solidFill>
                  <a:schemeClr val="bg1"/>
                </a:solidFill>
                <a:latin typeface="Abadi" panose="020B0604020104020204" pitchFamily="34" charset="77"/>
              </a:rPr>
            </a:br>
            <a:br>
              <a:rPr lang="fr-BE" sz="2800" dirty="0">
                <a:solidFill>
                  <a:schemeClr val="bg1"/>
                </a:solidFill>
                <a:latin typeface="Abadi" panose="020B0604020104020204" pitchFamily="34" charset="77"/>
              </a:rPr>
            </a:br>
            <a:endParaRPr lang="fr-BE" sz="2800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Tx/>
              <a:buChar char="-"/>
            </a:pPr>
            <a:endParaRPr lang="fr-FR" sz="3200" noProof="0" dirty="0">
              <a:solidFill>
                <a:srgbClr val="FFFFFF"/>
              </a:solidFill>
              <a:latin typeface="Abadi" panose="020F0502020204030204" pitchFamily="34" charset="0"/>
              <a:ea typeface="Josefin Sans"/>
              <a:cs typeface="Abadi" panose="020F0502020204030204" pitchFamily="34" charset="0"/>
              <a:sym typeface="Josefi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71605" y="808660"/>
            <a:ext cx="5405266" cy="1221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833"/>
              </a:lnSpc>
              <a:spcBef>
                <a:spcPct val="0"/>
              </a:spcBef>
            </a:pPr>
            <a:r>
              <a:rPr lang="fr-FR" sz="7024" b="1" u="none" strike="noStrike" noProof="0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Règlemen</a:t>
            </a:r>
            <a:r>
              <a:rPr lang="fr-FR" sz="7024" b="1" noProof="0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t </a:t>
            </a:r>
            <a:endParaRPr lang="fr-FR" sz="7024" b="1" u="none" strike="noStrike" noProof="0">
              <a:solidFill>
                <a:srgbClr val="76B2E4"/>
              </a:solidFill>
              <a:latin typeface="Waffle Soft"/>
              <a:ea typeface="Waffle Soft"/>
              <a:cs typeface="Waffle Soft"/>
              <a:sym typeface="Waffle Sof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7F484B-459C-FAB2-8512-9405C5C0E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2EC3882-EA0A-8A3A-6BA0-B70A2661CDBE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BB1C1CB-9DD9-7E6E-BC64-ECE80B5F0CC4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DD534BB-2BEB-6B15-21C5-FCEDE602CCD2}"/>
              </a:ext>
            </a:extLst>
          </p:cNvPr>
          <p:cNvSpPr/>
          <p:nvPr/>
        </p:nvSpPr>
        <p:spPr>
          <a:xfrm>
            <a:off x="5817787" y="8740647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57E482A-F983-5424-BBB2-41F4808BCEE8}"/>
              </a:ext>
            </a:extLst>
          </p:cNvPr>
          <p:cNvSpPr/>
          <p:nvPr/>
        </p:nvSpPr>
        <p:spPr>
          <a:xfrm>
            <a:off x="-22938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0" y="0"/>
                </a:moveTo>
                <a:lnTo>
                  <a:pt x="7006260" y="0"/>
                </a:lnTo>
                <a:lnTo>
                  <a:pt x="7006260" y="2568306"/>
                </a:lnTo>
                <a:lnTo>
                  <a:pt x="0" y="25683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B57BEC9-1B36-2918-9AE1-0F66D1528BEA}"/>
              </a:ext>
            </a:extLst>
          </p:cNvPr>
          <p:cNvSpPr/>
          <p:nvPr/>
        </p:nvSpPr>
        <p:spPr>
          <a:xfrm flipH="1">
            <a:off x="1151112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7006260" y="0"/>
                </a:moveTo>
                <a:lnTo>
                  <a:pt x="0" y="0"/>
                </a:lnTo>
                <a:lnTo>
                  <a:pt x="0" y="2568306"/>
                </a:lnTo>
                <a:lnTo>
                  <a:pt x="7006260" y="2568306"/>
                </a:lnTo>
                <a:lnTo>
                  <a:pt x="700626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874C1729-7606-B71B-F2D3-4113FA61AA6B}"/>
              </a:ext>
            </a:extLst>
          </p:cNvPr>
          <p:cNvGrpSpPr/>
          <p:nvPr/>
        </p:nvGrpSpPr>
        <p:grpSpPr>
          <a:xfrm>
            <a:off x="716465" y="682095"/>
            <a:ext cx="16858789" cy="9050448"/>
            <a:chOff x="0" y="0"/>
            <a:chExt cx="3691212" cy="1868218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CEAD7BAF-FDA0-6334-F44E-5B8E62D30B1F}"/>
                </a:ext>
              </a:extLst>
            </p:cNvPr>
            <p:cNvSpPr/>
            <p:nvPr/>
          </p:nvSpPr>
          <p:spPr>
            <a:xfrm>
              <a:off x="0" y="0"/>
              <a:ext cx="3691212" cy="1868218"/>
            </a:xfrm>
            <a:custGeom>
              <a:avLst/>
              <a:gdLst/>
              <a:ahLst/>
              <a:cxnLst/>
              <a:rect l="l" t="t" r="r" b="b"/>
              <a:pathLst>
                <a:path w="3691212" h="1868218">
                  <a:moveTo>
                    <a:pt x="28172" y="0"/>
                  </a:moveTo>
                  <a:lnTo>
                    <a:pt x="3663040" y="0"/>
                  </a:lnTo>
                  <a:cubicBezTo>
                    <a:pt x="3670511" y="0"/>
                    <a:pt x="3677677" y="2968"/>
                    <a:pt x="3682960" y="8252"/>
                  </a:cubicBezTo>
                  <a:cubicBezTo>
                    <a:pt x="3688244" y="13535"/>
                    <a:pt x="3691212" y="20701"/>
                    <a:pt x="3691212" y="28172"/>
                  </a:cubicBezTo>
                  <a:lnTo>
                    <a:pt x="3691212" y="1840045"/>
                  </a:lnTo>
                  <a:cubicBezTo>
                    <a:pt x="3691212" y="1855605"/>
                    <a:pt x="3678599" y="1868218"/>
                    <a:pt x="3663040" y="1868218"/>
                  </a:cubicBezTo>
                  <a:lnTo>
                    <a:pt x="28172" y="1868218"/>
                  </a:lnTo>
                  <a:cubicBezTo>
                    <a:pt x="12613" y="1868218"/>
                    <a:pt x="0" y="1855605"/>
                    <a:pt x="0" y="1840045"/>
                  </a:cubicBezTo>
                  <a:lnTo>
                    <a:pt x="0" y="28172"/>
                  </a:lnTo>
                  <a:cubicBezTo>
                    <a:pt x="0" y="12613"/>
                    <a:pt x="12613" y="0"/>
                    <a:pt x="28172" y="0"/>
                  </a:cubicBezTo>
                  <a:close/>
                </a:path>
              </a:pathLst>
            </a:custGeom>
            <a:solidFill>
              <a:srgbClr val="2C3241"/>
            </a:solidFill>
          </p:spPr>
          <p:txBody>
            <a:bodyPr/>
            <a:lstStyle/>
            <a:p>
              <a:endParaRPr lang="fr-FR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BBE7BED5-841E-F3ED-AFBE-F213D9145F1F}"/>
                </a:ext>
              </a:extLst>
            </p:cNvPr>
            <p:cNvSpPr txBox="1"/>
            <p:nvPr/>
          </p:nvSpPr>
          <p:spPr>
            <a:xfrm>
              <a:off x="0" y="-38100"/>
              <a:ext cx="3691212" cy="1906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E6EB1874-2BD6-3350-FB28-0D0BABEF8F95}"/>
              </a:ext>
            </a:extLst>
          </p:cNvPr>
          <p:cNvSpPr txBox="1"/>
          <p:nvPr/>
        </p:nvSpPr>
        <p:spPr>
          <a:xfrm>
            <a:off x="1294814" y="2340733"/>
            <a:ext cx="16103594" cy="4294574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br>
              <a:rPr lang="fr-BE" sz="2800"/>
            </a:br>
            <a:endParaRPr lang="nl-BE" sz="2800" b="1">
              <a:solidFill>
                <a:schemeClr val="bg1"/>
              </a:solidFill>
              <a:latin typeface="Abadi" panose="020B0604020104020204" pitchFamily="34" charset="77"/>
              <a:ea typeface="Josefin Sans"/>
              <a:cs typeface="Abadi" panose="020F0502020204030204" pitchFamily="34" charset="0"/>
              <a:sym typeface="Josefin Sans"/>
            </a:endParaRP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nl-BE" sz="2800" b="1" u="sng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 </a:t>
            </a:r>
            <a:r>
              <a:rPr lang="nl-BE" sz="2800" b="1" u="sng" noProof="0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br>
              <a:rPr lang="fr-BE" sz="2800">
                <a:solidFill>
                  <a:schemeClr val="bg1"/>
                </a:solidFill>
                <a:latin typeface="Abadi" panose="020B0604020104020204" pitchFamily="34" charset="77"/>
              </a:rPr>
            </a:br>
            <a:br>
              <a:rPr lang="fr-BE" sz="2800">
                <a:solidFill>
                  <a:schemeClr val="bg1"/>
                </a:solidFill>
                <a:latin typeface="Abadi" panose="020B0604020104020204" pitchFamily="34" charset="77"/>
              </a:rPr>
            </a:b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Tx/>
              <a:buChar char="-"/>
            </a:pPr>
            <a:endParaRPr lang="fr-FR" sz="3200" noProof="0">
              <a:solidFill>
                <a:srgbClr val="FFFFFF"/>
              </a:solidFill>
              <a:latin typeface="Abadi" panose="020F0502020204030204" pitchFamily="34" charset="0"/>
              <a:ea typeface="Josefin Sans"/>
              <a:cs typeface="Abadi" panose="020F0502020204030204" pitchFamily="34" charset="0"/>
              <a:sym typeface="Josefin San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938CA82-F15D-4A1A-1F53-9FB64A3C7CCF}"/>
              </a:ext>
            </a:extLst>
          </p:cNvPr>
          <p:cNvSpPr txBox="1"/>
          <p:nvPr/>
        </p:nvSpPr>
        <p:spPr>
          <a:xfrm>
            <a:off x="828153" y="635898"/>
            <a:ext cx="12044993" cy="1187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833"/>
              </a:lnSpc>
              <a:spcBef>
                <a:spcPct val="0"/>
              </a:spcBef>
            </a:pPr>
            <a:r>
              <a:rPr lang="fr-FR" sz="7024" b="1" err="1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Cicrulation</a:t>
            </a:r>
            <a:r>
              <a:rPr lang="fr-FR" sz="7024" b="1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 et accidents</a:t>
            </a:r>
            <a:endParaRPr lang="fr-FR" sz="7024" b="1" u="none" strike="noStrike" noProof="0">
              <a:solidFill>
                <a:srgbClr val="76B2E4"/>
              </a:solidFill>
              <a:latin typeface="Waffle Soft"/>
              <a:ea typeface="Waffle Soft"/>
              <a:cs typeface="Waffle Soft"/>
              <a:sym typeface="Waffle Soft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A2ECA06-DE0D-CD66-475E-4C26B980B391}"/>
              </a:ext>
            </a:extLst>
          </p:cNvPr>
          <p:cNvSpPr txBox="1"/>
          <p:nvPr/>
        </p:nvSpPr>
        <p:spPr>
          <a:xfrm>
            <a:off x="12619773" y="682095"/>
            <a:ext cx="93770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br>
              <a:rPr lang="fr-BE"/>
            </a:br>
            <a:br>
              <a:rPr lang="fr-BE"/>
            </a:br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EB5CC40-B6AA-0356-9650-C6B01BC55747}"/>
              </a:ext>
            </a:extLst>
          </p:cNvPr>
          <p:cNvSpPr txBox="1"/>
          <p:nvPr/>
        </p:nvSpPr>
        <p:spPr>
          <a:xfrm>
            <a:off x="1652701" y="2023985"/>
            <a:ext cx="13941085" cy="5208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 dirty="0">
                <a:solidFill>
                  <a:schemeClr val="bg1"/>
                </a:solidFill>
                <a:latin typeface="Abadi" panose="020B0604020104020204" pitchFamily="34" charset="77"/>
              </a:rPr>
              <a:t>Passage des </a:t>
            </a:r>
            <a:r>
              <a:rPr lang="fr-BE" sz="2800" b="1" u="sng" dirty="0" err="1">
                <a:solidFill>
                  <a:schemeClr val="bg1"/>
                </a:solidFill>
                <a:latin typeface="Abadi" panose="020B0604020104020204" pitchFamily="34" charset="77"/>
              </a:rPr>
              <a:t>Folklos</a:t>
            </a:r>
            <a:r>
              <a:rPr lang="fr-BE" sz="2800" b="1" u="sng" dirty="0">
                <a:solidFill>
                  <a:schemeClr val="bg1"/>
                </a:solidFill>
                <a:latin typeface="Abadi" panose="020B0604020104020204" pitchFamily="34" charset="77"/>
              </a:rPr>
              <a:t> à droite </a:t>
            </a:r>
            <a:r>
              <a:rPr lang="fr-BE" sz="2800" b="1" dirty="0">
                <a:solidFill>
                  <a:schemeClr val="bg1"/>
                </a:solidFill>
                <a:latin typeface="Abadi" panose="020B0604020104020204" pitchFamily="34" charset="77"/>
              </a:rPr>
              <a:t>sous les passerelles.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sz="2800" b="1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 u="sng" dirty="0">
                <a:solidFill>
                  <a:schemeClr val="bg1"/>
                </a:solidFill>
                <a:latin typeface="Abadi" panose="020B0604020104020204" pitchFamily="34" charset="77"/>
              </a:rPr>
              <a:t>Changements DANS la </a:t>
            </a:r>
            <a:r>
              <a:rPr lang="fr-BE" sz="2800" b="1" u="sng" dirty="0" err="1">
                <a:solidFill>
                  <a:schemeClr val="bg1"/>
                </a:solidFill>
                <a:latin typeface="Abadi" panose="020B0604020104020204" pitchFamily="34" charset="77"/>
              </a:rPr>
              <a:t>pitlane</a:t>
            </a:r>
            <a:r>
              <a:rPr lang="fr-BE" sz="2800" b="1" u="sng" dirty="0">
                <a:solidFill>
                  <a:schemeClr val="bg1"/>
                </a:solidFill>
                <a:latin typeface="Abadi" panose="020B0604020104020204" pitchFamily="34" charset="77"/>
              </a:rPr>
              <a:t>.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sz="2800" b="1" u="sng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 dirty="0">
                <a:solidFill>
                  <a:schemeClr val="bg1"/>
                </a:solidFill>
                <a:latin typeface="Abadi" panose="020B0604020104020204" pitchFamily="34" charset="77"/>
              </a:rPr>
              <a:t>Interdiction de circuler à pied sur le circuit.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sz="2800" b="1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 u="sng" dirty="0">
                <a:solidFill>
                  <a:schemeClr val="bg1"/>
                </a:solidFill>
                <a:latin typeface="Abadi" panose="020B0604020104020204" pitchFamily="34" charset="77"/>
              </a:rPr>
              <a:t>3 passerelles pour traverser </a:t>
            </a:r>
            <a:r>
              <a:rPr lang="fr-BE" sz="2800" b="1" dirty="0">
                <a:solidFill>
                  <a:schemeClr val="bg1"/>
                </a:solidFill>
                <a:latin typeface="Abadi" panose="020B0604020104020204" pitchFamily="34" charset="77"/>
              </a:rPr>
              <a:t>en toute sécurité : “La passerelle est un lieu de passage et non de stationnement”.</a:t>
            </a:r>
          </a:p>
        </p:txBody>
      </p:sp>
    </p:spTree>
    <p:extLst>
      <p:ext uri="{BB962C8B-B14F-4D97-AF65-F5344CB8AC3E}">
        <p14:creationId xmlns:p14="http://schemas.microsoft.com/office/powerpoint/2010/main" val="3350218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CDDD64-6D62-DBEA-8605-D2D7C9A94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325B1B6-595B-43F9-417E-7305098D8076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C3E112E-39FE-918F-9B48-CA6828376576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99B5C25-F716-2A6E-79ED-230A56B650C9}"/>
              </a:ext>
            </a:extLst>
          </p:cNvPr>
          <p:cNvSpPr/>
          <p:nvPr/>
        </p:nvSpPr>
        <p:spPr>
          <a:xfrm>
            <a:off x="5817787" y="8740647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B9C5D9D-8E62-EA39-8F40-963490BEC0D5}"/>
              </a:ext>
            </a:extLst>
          </p:cNvPr>
          <p:cNvSpPr/>
          <p:nvPr/>
        </p:nvSpPr>
        <p:spPr>
          <a:xfrm>
            <a:off x="-22938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0" y="0"/>
                </a:moveTo>
                <a:lnTo>
                  <a:pt x="7006260" y="0"/>
                </a:lnTo>
                <a:lnTo>
                  <a:pt x="7006260" y="2568306"/>
                </a:lnTo>
                <a:lnTo>
                  <a:pt x="0" y="25683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65D592A-26CB-D747-6221-9AA75FC644CA}"/>
              </a:ext>
            </a:extLst>
          </p:cNvPr>
          <p:cNvSpPr/>
          <p:nvPr/>
        </p:nvSpPr>
        <p:spPr>
          <a:xfrm flipH="1">
            <a:off x="1151112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7006260" y="0"/>
                </a:moveTo>
                <a:lnTo>
                  <a:pt x="0" y="0"/>
                </a:lnTo>
                <a:lnTo>
                  <a:pt x="0" y="2568306"/>
                </a:lnTo>
                <a:lnTo>
                  <a:pt x="7006260" y="2568306"/>
                </a:lnTo>
                <a:lnTo>
                  <a:pt x="700626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A2AEB7D4-374C-E605-49F1-D3CF3BF8D545}"/>
              </a:ext>
            </a:extLst>
          </p:cNvPr>
          <p:cNvGrpSpPr/>
          <p:nvPr/>
        </p:nvGrpSpPr>
        <p:grpSpPr>
          <a:xfrm>
            <a:off x="716465" y="682095"/>
            <a:ext cx="16858789" cy="9050448"/>
            <a:chOff x="0" y="0"/>
            <a:chExt cx="3691212" cy="1868218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BC8B038-B3EC-8DE4-3C7D-F21B085DBD9C}"/>
                </a:ext>
              </a:extLst>
            </p:cNvPr>
            <p:cNvSpPr/>
            <p:nvPr/>
          </p:nvSpPr>
          <p:spPr>
            <a:xfrm>
              <a:off x="0" y="0"/>
              <a:ext cx="3691212" cy="1868218"/>
            </a:xfrm>
            <a:custGeom>
              <a:avLst/>
              <a:gdLst/>
              <a:ahLst/>
              <a:cxnLst/>
              <a:rect l="l" t="t" r="r" b="b"/>
              <a:pathLst>
                <a:path w="3691212" h="1868218">
                  <a:moveTo>
                    <a:pt x="28172" y="0"/>
                  </a:moveTo>
                  <a:lnTo>
                    <a:pt x="3663040" y="0"/>
                  </a:lnTo>
                  <a:cubicBezTo>
                    <a:pt x="3670511" y="0"/>
                    <a:pt x="3677677" y="2968"/>
                    <a:pt x="3682960" y="8252"/>
                  </a:cubicBezTo>
                  <a:cubicBezTo>
                    <a:pt x="3688244" y="13535"/>
                    <a:pt x="3691212" y="20701"/>
                    <a:pt x="3691212" y="28172"/>
                  </a:cubicBezTo>
                  <a:lnTo>
                    <a:pt x="3691212" y="1840045"/>
                  </a:lnTo>
                  <a:cubicBezTo>
                    <a:pt x="3691212" y="1855605"/>
                    <a:pt x="3678599" y="1868218"/>
                    <a:pt x="3663040" y="1868218"/>
                  </a:cubicBezTo>
                  <a:lnTo>
                    <a:pt x="28172" y="1868218"/>
                  </a:lnTo>
                  <a:cubicBezTo>
                    <a:pt x="12613" y="1868218"/>
                    <a:pt x="0" y="1855605"/>
                    <a:pt x="0" y="1840045"/>
                  </a:cubicBezTo>
                  <a:lnTo>
                    <a:pt x="0" y="28172"/>
                  </a:lnTo>
                  <a:cubicBezTo>
                    <a:pt x="0" y="12613"/>
                    <a:pt x="12613" y="0"/>
                    <a:pt x="28172" y="0"/>
                  </a:cubicBezTo>
                  <a:close/>
                </a:path>
              </a:pathLst>
            </a:custGeom>
            <a:solidFill>
              <a:srgbClr val="2C3241"/>
            </a:solidFill>
          </p:spPr>
          <p:txBody>
            <a:bodyPr/>
            <a:lstStyle/>
            <a:p>
              <a:endParaRPr lang="fr-FR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F8A47FD9-C6DA-E63D-538D-07C2D9E0419C}"/>
                </a:ext>
              </a:extLst>
            </p:cNvPr>
            <p:cNvSpPr txBox="1"/>
            <p:nvPr/>
          </p:nvSpPr>
          <p:spPr>
            <a:xfrm>
              <a:off x="0" y="-38100"/>
              <a:ext cx="3691212" cy="1906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BFF94CF7-467C-7114-321F-7CBAB23A03E3}"/>
              </a:ext>
            </a:extLst>
          </p:cNvPr>
          <p:cNvSpPr txBox="1"/>
          <p:nvPr/>
        </p:nvSpPr>
        <p:spPr>
          <a:xfrm>
            <a:off x="1294814" y="2340733"/>
            <a:ext cx="16103594" cy="4294574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br>
              <a:rPr lang="fr-BE" sz="2800"/>
            </a:br>
            <a:endParaRPr lang="nl-BE" sz="2800" b="1">
              <a:solidFill>
                <a:schemeClr val="bg1"/>
              </a:solidFill>
              <a:latin typeface="Abadi" panose="020B0604020104020204" pitchFamily="34" charset="77"/>
              <a:ea typeface="Josefin Sans"/>
              <a:cs typeface="Abadi" panose="020F0502020204030204" pitchFamily="34" charset="0"/>
              <a:sym typeface="Josefin Sans"/>
            </a:endParaRP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nl-BE" sz="2800" b="1" u="sng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 </a:t>
            </a:r>
            <a:r>
              <a:rPr lang="nl-BE" sz="2800" b="1" u="sng" noProof="0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br>
              <a:rPr lang="fr-BE" sz="2800">
                <a:solidFill>
                  <a:schemeClr val="bg1"/>
                </a:solidFill>
                <a:latin typeface="Abadi" panose="020B0604020104020204" pitchFamily="34" charset="77"/>
              </a:rPr>
            </a:br>
            <a:br>
              <a:rPr lang="fr-BE" sz="2800">
                <a:solidFill>
                  <a:schemeClr val="bg1"/>
                </a:solidFill>
                <a:latin typeface="Abadi" panose="020B0604020104020204" pitchFamily="34" charset="77"/>
              </a:rPr>
            </a:b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Tx/>
              <a:buChar char="-"/>
            </a:pPr>
            <a:endParaRPr lang="fr-FR" sz="3200" noProof="0">
              <a:solidFill>
                <a:srgbClr val="FFFFFF"/>
              </a:solidFill>
              <a:latin typeface="Abadi" panose="020F0502020204030204" pitchFamily="34" charset="0"/>
              <a:ea typeface="Josefin Sans"/>
              <a:cs typeface="Abadi" panose="020F0502020204030204" pitchFamily="34" charset="0"/>
              <a:sym typeface="Josefin San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A3C3E12F-8654-FA8F-43EB-9004E3A9F2BE}"/>
              </a:ext>
            </a:extLst>
          </p:cNvPr>
          <p:cNvSpPr txBox="1"/>
          <p:nvPr/>
        </p:nvSpPr>
        <p:spPr>
          <a:xfrm>
            <a:off x="828153" y="635898"/>
            <a:ext cx="12044993" cy="1187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833"/>
              </a:lnSpc>
              <a:spcBef>
                <a:spcPct val="0"/>
              </a:spcBef>
            </a:pPr>
            <a:r>
              <a:rPr lang="fr-FR" sz="7024" b="1" err="1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Cicrulation</a:t>
            </a:r>
            <a:r>
              <a:rPr lang="fr-FR" sz="7024" b="1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 et accidents</a:t>
            </a:r>
            <a:endParaRPr lang="fr-FR" sz="7024" b="1" u="none" strike="noStrike" noProof="0">
              <a:solidFill>
                <a:srgbClr val="76B2E4"/>
              </a:solidFill>
              <a:latin typeface="Waffle Soft"/>
              <a:ea typeface="Waffle Soft"/>
              <a:cs typeface="Waffle Soft"/>
              <a:sym typeface="Waffle Soft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9BFEBBB-C2D5-B97A-D7DC-5CC92AC9C542}"/>
              </a:ext>
            </a:extLst>
          </p:cNvPr>
          <p:cNvSpPr txBox="1"/>
          <p:nvPr/>
        </p:nvSpPr>
        <p:spPr>
          <a:xfrm>
            <a:off x="12619773" y="682095"/>
            <a:ext cx="93770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br>
              <a:rPr lang="fr-BE"/>
            </a:br>
            <a:br>
              <a:rPr lang="fr-BE"/>
            </a:br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5720909-4EA0-D24A-1EDF-B9FB5B18FD89}"/>
              </a:ext>
            </a:extLst>
          </p:cNvPr>
          <p:cNvSpPr txBox="1"/>
          <p:nvPr/>
        </p:nvSpPr>
        <p:spPr>
          <a:xfrm>
            <a:off x="1652701" y="2023985"/>
            <a:ext cx="14730299" cy="5208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 u="sng" dirty="0">
                <a:solidFill>
                  <a:schemeClr val="bg1"/>
                </a:solidFill>
                <a:latin typeface="Abadi" panose="020B0604020104020204" pitchFamily="34" charset="77"/>
              </a:rPr>
              <a:t>Respecter les consignes </a:t>
            </a:r>
            <a:r>
              <a:rPr lang="fr-BE" sz="2800" b="1" dirty="0">
                <a:solidFill>
                  <a:schemeClr val="bg1"/>
                </a:solidFill>
                <a:latin typeface="Abadi" panose="020B0604020104020204" pitchFamily="34" charset="77"/>
              </a:rPr>
              <a:t>de l’organisation, de la Police et de la Croix Rouge.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sz="2800" b="1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 u="sng" dirty="0">
                <a:solidFill>
                  <a:schemeClr val="bg1"/>
                </a:solidFill>
                <a:latin typeface="Abadi" panose="020B0604020104020204" pitchFamily="34" charset="77"/>
              </a:rPr>
              <a:t>Accompagnement en cas d’accident de l’un de vos animés </a:t>
            </a:r>
            <a:r>
              <a:rPr lang="fr-BE" sz="2800" b="1" dirty="0">
                <a:solidFill>
                  <a:schemeClr val="bg1"/>
                </a:solidFill>
                <a:latin typeface="Abadi" panose="020B0604020104020204" pitchFamily="34" charset="77"/>
              </a:rPr>
              <a:t>(avoir le listing, la carte d’identité et un GSM chargé si appelé par la Croix Rouge).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sz="2800" b="1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 u="sng" dirty="0">
                <a:solidFill>
                  <a:schemeClr val="bg1"/>
                </a:solidFill>
                <a:latin typeface="Abadi" panose="020B0604020104020204" pitchFamily="34" charset="77"/>
              </a:rPr>
              <a:t>Médicaments</a:t>
            </a:r>
            <a:r>
              <a:rPr lang="fr-BE" sz="2800" b="1" dirty="0">
                <a:solidFill>
                  <a:schemeClr val="bg1"/>
                </a:solidFill>
                <a:latin typeface="Abadi" panose="020B0604020104020204" pitchFamily="34" charset="77"/>
              </a:rPr>
              <a:t> : Toujours sur soi !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sz="2800" b="1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 dirty="0">
                <a:solidFill>
                  <a:schemeClr val="bg1"/>
                </a:solidFill>
                <a:latin typeface="Abadi" panose="020B0604020104020204" pitchFamily="34" charset="77"/>
              </a:rPr>
              <a:t>Attention aux véhicules de l’organisation qui circulent régulièrement sur le circuit </a:t>
            </a:r>
          </a:p>
        </p:txBody>
      </p:sp>
    </p:spTree>
    <p:extLst>
      <p:ext uri="{BB962C8B-B14F-4D97-AF65-F5344CB8AC3E}">
        <p14:creationId xmlns:p14="http://schemas.microsoft.com/office/powerpoint/2010/main" val="12202789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26FB-CC03-3CE2-3ED7-019209166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47C4913-666D-09F0-2467-6C5E6C139A86}"/>
              </a:ext>
            </a:extLst>
          </p:cNvPr>
          <p:cNvSpPr/>
          <p:nvPr/>
        </p:nvSpPr>
        <p:spPr>
          <a:xfrm>
            <a:off x="-229389" y="-689316"/>
            <a:ext cx="9373389" cy="3436032"/>
          </a:xfrm>
          <a:custGeom>
            <a:avLst/>
            <a:gdLst/>
            <a:ahLst/>
            <a:cxnLst/>
            <a:rect l="l" t="t" r="r" b="b"/>
            <a:pathLst>
              <a:path w="9373389" h="3436032">
                <a:moveTo>
                  <a:pt x="0" y="0"/>
                </a:moveTo>
                <a:lnTo>
                  <a:pt x="9373389" y="0"/>
                </a:lnTo>
                <a:lnTo>
                  <a:pt x="9373389" y="3436032"/>
                </a:lnTo>
                <a:lnTo>
                  <a:pt x="0" y="3436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E0D16CF3-CBF8-8BC3-B991-F476A8E66311}"/>
              </a:ext>
            </a:extLst>
          </p:cNvPr>
          <p:cNvSpPr txBox="1"/>
          <p:nvPr/>
        </p:nvSpPr>
        <p:spPr>
          <a:xfrm>
            <a:off x="3231967" y="2702274"/>
            <a:ext cx="12433665" cy="9417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3600" b="1">
                <a:solidFill>
                  <a:srgbClr val="2C3241"/>
                </a:solidFill>
                <a:latin typeface="Waffle Soft"/>
                <a:ea typeface="Waffle Soft"/>
                <a:cs typeface="Waffle Soft"/>
                <a:sym typeface="Waffle Soft"/>
              </a:rPr>
              <a:t>AVERTISSEMENTS ET SANCTIONS:</a:t>
            </a:r>
          </a:p>
          <a:p>
            <a:r>
              <a:rPr lang="fr-FR" sz="3600" b="1">
                <a:solidFill>
                  <a:srgbClr val="2C3241"/>
                </a:solidFill>
                <a:latin typeface="Waffle Soft"/>
                <a:ea typeface="Waffle Soft"/>
                <a:cs typeface="Waffle Soft"/>
                <a:sym typeface="Waffle Soft"/>
              </a:rPr>
              <a:t> </a:t>
            </a:r>
          </a:p>
          <a:p>
            <a:r>
              <a:rPr lang="fr-FR" sz="3600" b="1" u="sng">
                <a:solidFill>
                  <a:srgbClr val="2C3241"/>
                </a:solidFill>
                <a:latin typeface="Waffle Soft"/>
                <a:sym typeface="Waffle Soft"/>
              </a:rPr>
              <a:t>1</a:t>
            </a:r>
            <a:r>
              <a:rPr lang="fr-FR" sz="3600" b="1" u="sng" baseline="30000">
                <a:solidFill>
                  <a:srgbClr val="2C3241"/>
                </a:solidFill>
                <a:latin typeface="Waffle Soft"/>
                <a:sym typeface="Waffle Soft"/>
              </a:rPr>
              <a:t>er</a:t>
            </a:r>
            <a:r>
              <a:rPr lang="fr-FR" sz="3600" b="1" u="sng">
                <a:solidFill>
                  <a:srgbClr val="2C3241"/>
                </a:solidFill>
                <a:latin typeface="Waffle Soft"/>
                <a:sym typeface="Waffle Soft"/>
              </a:rPr>
              <a:t> avertissement : </a:t>
            </a:r>
            <a:r>
              <a:rPr lang="fr-FR" sz="3600" b="1">
                <a:solidFill>
                  <a:srgbClr val="2C3241"/>
                </a:solidFill>
                <a:latin typeface="Waffle Soft"/>
                <a:sym typeface="Waffle Soft"/>
              </a:rPr>
              <a:t>Bénévoles</a:t>
            </a:r>
          </a:p>
          <a:p>
            <a:endParaRPr lang="fr-FR" sz="3600" b="1">
              <a:solidFill>
                <a:srgbClr val="2C3241"/>
              </a:solidFill>
              <a:latin typeface="Waffle Soft"/>
              <a:sym typeface="Waffle Soft"/>
            </a:endParaRPr>
          </a:p>
          <a:p>
            <a:r>
              <a:rPr lang="fr-FR" sz="3600" b="1" u="sng">
                <a:solidFill>
                  <a:srgbClr val="2C3241"/>
                </a:solidFill>
                <a:latin typeface="Waffle Soft"/>
                <a:sym typeface="Waffle Soft"/>
              </a:rPr>
              <a:t>2</a:t>
            </a:r>
            <a:r>
              <a:rPr lang="fr-FR" sz="3600" b="1" u="sng" baseline="30000">
                <a:solidFill>
                  <a:srgbClr val="2C3241"/>
                </a:solidFill>
                <a:latin typeface="Waffle Soft"/>
                <a:sym typeface="Waffle Soft"/>
              </a:rPr>
              <a:t>ème</a:t>
            </a:r>
            <a:r>
              <a:rPr lang="fr-FR" sz="3600" b="1" u="sng">
                <a:solidFill>
                  <a:srgbClr val="2C3241"/>
                </a:solidFill>
                <a:latin typeface="Waffle Soft"/>
                <a:sym typeface="Waffle Soft"/>
              </a:rPr>
              <a:t> avertissement: </a:t>
            </a:r>
            <a:r>
              <a:rPr lang="fr-FR" sz="3600" b="1">
                <a:solidFill>
                  <a:srgbClr val="2C3241"/>
                </a:solidFill>
                <a:latin typeface="Waffle Soft"/>
                <a:sym typeface="Waffle Soft"/>
              </a:rPr>
              <a:t>Membre de l’organisation ou back up </a:t>
            </a:r>
          </a:p>
          <a:p>
            <a:endParaRPr lang="fr-FR" sz="3600" b="1">
              <a:solidFill>
                <a:srgbClr val="2C3241"/>
              </a:solidFill>
              <a:latin typeface="Waffle Soft"/>
              <a:sym typeface="Waffle Soft"/>
            </a:endParaRPr>
          </a:p>
          <a:p>
            <a:r>
              <a:rPr lang="fr-FR" sz="3600" b="1" u="sng">
                <a:solidFill>
                  <a:srgbClr val="2C3241"/>
                </a:solidFill>
                <a:latin typeface="Waffle Soft"/>
                <a:sym typeface="Waffle Soft"/>
              </a:rPr>
              <a:t>3</a:t>
            </a:r>
            <a:r>
              <a:rPr lang="fr-FR" sz="3600" b="1" u="sng" baseline="30000">
                <a:solidFill>
                  <a:srgbClr val="2C3241"/>
                </a:solidFill>
                <a:latin typeface="Waffle Soft"/>
                <a:sym typeface="Waffle Soft"/>
              </a:rPr>
              <a:t>ème </a:t>
            </a:r>
            <a:r>
              <a:rPr lang="fr-FR" sz="3600" b="1" u="sng">
                <a:solidFill>
                  <a:srgbClr val="2C3241"/>
                </a:solidFill>
                <a:latin typeface="Waffle Soft"/>
                <a:sym typeface="Waffle Soft"/>
              </a:rPr>
              <a:t>avertissement : </a:t>
            </a:r>
            <a:r>
              <a:rPr lang="fr-FR" sz="3600" b="1">
                <a:solidFill>
                  <a:srgbClr val="2C3241"/>
                </a:solidFill>
                <a:latin typeface="Waffle Soft"/>
                <a:sym typeface="Waffle Soft"/>
              </a:rPr>
              <a:t>Responsable de la </a:t>
            </a:r>
            <a:r>
              <a:rPr lang="fr-FR" sz="3600" b="1" err="1">
                <a:solidFill>
                  <a:srgbClr val="2C3241"/>
                </a:solidFill>
                <a:latin typeface="Waffle Soft"/>
                <a:sym typeface="Waffle Soft"/>
              </a:rPr>
              <a:t>séurité</a:t>
            </a:r>
            <a:r>
              <a:rPr lang="fr-FR" sz="3600" b="1">
                <a:solidFill>
                  <a:srgbClr val="2C3241"/>
                </a:solidFill>
                <a:latin typeface="Waffle Soft"/>
                <a:sym typeface="Waffle Soft"/>
              </a:rPr>
              <a:t> piste et arrêt momentané du vélo </a:t>
            </a:r>
            <a:br>
              <a:rPr lang="fr-BE" sz="3600"/>
            </a:br>
            <a:br>
              <a:rPr lang="fr-BE" sz="9600"/>
            </a:br>
            <a:br>
              <a:rPr lang="fr-BE" sz="9600"/>
            </a:br>
            <a:endParaRPr lang="fr-FR" sz="9600" b="1" u="none" strike="noStrike" noProof="0">
              <a:solidFill>
                <a:srgbClr val="2C3241"/>
              </a:solidFill>
              <a:latin typeface="Waffle Soft"/>
              <a:ea typeface="Waffle Soft"/>
              <a:cs typeface="Waffle Soft"/>
              <a:sym typeface="Waffle Soft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41DCE3B-0879-FBC2-C4EE-78F0FDB11986}"/>
              </a:ext>
            </a:extLst>
          </p:cNvPr>
          <p:cNvSpPr/>
          <p:nvPr/>
        </p:nvSpPr>
        <p:spPr>
          <a:xfrm flipH="1">
            <a:off x="9144000" y="-689316"/>
            <a:ext cx="9373389" cy="3436032"/>
          </a:xfrm>
          <a:custGeom>
            <a:avLst/>
            <a:gdLst/>
            <a:ahLst/>
            <a:cxnLst/>
            <a:rect l="l" t="t" r="r" b="b"/>
            <a:pathLst>
              <a:path w="9373389" h="3436032">
                <a:moveTo>
                  <a:pt x="9373389" y="0"/>
                </a:moveTo>
                <a:lnTo>
                  <a:pt x="0" y="0"/>
                </a:lnTo>
                <a:lnTo>
                  <a:pt x="0" y="3436032"/>
                </a:lnTo>
                <a:lnTo>
                  <a:pt x="9373389" y="3436032"/>
                </a:lnTo>
                <a:lnTo>
                  <a:pt x="93733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C191A95-AB8E-AEC2-8790-7B6A26ED196C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E7E5A06-DC33-2616-2D6D-959D60A443C6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354EBA2-00B5-E4AA-F9DC-D632D6E85FB9}"/>
              </a:ext>
            </a:extLst>
          </p:cNvPr>
          <p:cNvSpPr/>
          <p:nvPr/>
        </p:nvSpPr>
        <p:spPr>
          <a:xfrm>
            <a:off x="5791200" y="9120456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pic>
        <p:nvPicPr>
          <p:cNvPr id="1026" name="Picture 2" descr="montgolfière ">
            <a:extLst>
              <a:ext uri="{FF2B5EF4-FFF2-40B4-BE49-F238E27FC236}">
                <a16:creationId xmlns:a16="http://schemas.microsoft.com/office/drawing/2014/main" id="{8AEC5633-D3A1-FD44-86CC-5B7EC976B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3890">
            <a:off x="-454940" y="4418270"/>
            <a:ext cx="2420815" cy="242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vion ">
            <a:extLst>
              <a:ext uri="{FF2B5EF4-FFF2-40B4-BE49-F238E27FC236}">
                <a16:creationId xmlns:a16="http://schemas.microsoft.com/office/drawing/2014/main" id="{DD2026C9-201B-17B1-0C1A-B449AB35D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9526" flipH="1">
            <a:off x="16567119" y="3098509"/>
            <a:ext cx="1313425" cy="105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7000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77D6E0-13C7-600E-BD68-354E757B1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01687E6-D691-2E83-BFB7-E128B4F41E39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48B8F51-68BD-7818-51F1-9EC3ECA595DA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BC0516A-F373-488F-CA77-9FDB7EA1F56B}"/>
              </a:ext>
            </a:extLst>
          </p:cNvPr>
          <p:cNvSpPr/>
          <p:nvPr/>
        </p:nvSpPr>
        <p:spPr>
          <a:xfrm>
            <a:off x="5817787" y="8740647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E31F616-7634-E161-DC11-F0101120D9DF}"/>
              </a:ext>
            </a:extLst>
          </p:cNvPr>
          <p:cNvSpPr/>
          <p:nvPr/>
        </p:nvSpPr>
        <p:spPr>
          <a:xfrm>
            <a:off x="-22938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0" y="0"/>
                </a:moveTo>
                <a:lnTo>
                  <a:pt x="7006260" y="0"/>
                </a:lnTo>
                <a:lnTo>
                  <a:pt x="7006260" y="2568306"/>
                </a:lnTo>
                <a:lnTo>
                  <a:pt x="0" y="25683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777D5DF-B248-FCBE-5C28-327859A58AAB}"/>
              </a:ext>
            </a:extLst>
          </p:cNvPr>
          <p:cNvSpPr/>
          <p:nvPr/>
        </p:nvSpPr>
        <p:spPr>
          <a:xfrm flipH="1">
            <a:off x="1151112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7006260" y="0"/>
                </a:moveTo>
                <a:lnTo>
                  <a:pt x="0" y="0"/>
                </a:lnTo>
                <a:lnTo>
                  <a:pt x="0" y="2568306"/>
                </a:lnTo>
                <a:lnTo>
                  <a:pt x="7006260" y="2568306"/>
                </a:lnTo>
                <a:lnTo>
                  <a:pt x="700626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EAC0280B-605E-44F9-0E33-EDAD1A44AA59}"/>
              </a:ext>
            </a:extLst>
          </p:cNvPr>
          <p:cNvGrpSpPr/>
          <p:nvPr/>
        </p:nvGrpSpPr>
        <p:grpSpPr>
          <a:xfrm>
            <a:off x="716465" y="682095"/>
            <a:ext cx="16858789" cy="9050448"/>
            <a:chOff x="0" y="0"/>
            <a:chExt cx="3691212" cy="1868218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B53C33CB-B96D-1245-9C3D-85193E1D4C8F}"/>
                </a:ext>
              </a:extLst>
            </p:cNvPr>
            <p:cNvSpPr/>
            <p:nvPr/>
          </p:nvSpPr>
          <p:spPr>
            <a:xfrm>
              <a:off x="0" y="0"/>
              <a:ext cx="3691212" cy="1868218"/>
            </a:xfrm>
            <a:custGeom>
              <a:avLst/>
              <a:gdLst/>
              <a:ahLst/>
              <a:cxnLst/>
              <a:rect l="l" t="t" r="r" b="b"/>
              <a:pathLst>
                <a:path w="3691212" h="1868218">
                  <a:moveTo>
                    <a:pt x="28172" y="0"/>
                  </a:moveTo>
                  <a:lnTo>
                    <a:pt x="3663040" y="0"/>
                  </a:lnTo>
                  <a:cubicBezTo>
                    <a:pt x="3670511" y="0"/>
                    <a:pt x="3677677" y="2968"/>
                    <a:pt x="3682960" y="8252"/>
                  </a:cubicBezTo>
                  <a:cubicBezTo>
                    <a:pt x="3688244" y="13535"/>
                    <a:pt x="3691212" y="20701"/>
                    <a:pt x="3691212" y="28172"/>
                  </a:cubicBezTo>
                  <a:lnTo>
                    <a:pt x="3691212" y="1840045"/>
                  </a:lnTo>
                  <a:cubicBezTo>
                    <a:pt x="3691212" y="1855605"/>
                    <a:pt x="3678599" y="1868218"/>
                    <a:pt x="3663040" y="1868218"/>
                  </a:cubicBezTo>
                  <a:lnTo>
                    <a:pt x="28172" y="1868218"/>
                  </a:lnTo>
                  <a:cubicBezTo>
                    <a:pt x="12613" y="1868218"/>
                    <a:pt x="0" y="1855605"/>
                    <a:pt x="0" y="1840045"/>
                  </a:cubicBezTo>
                  <a:lnTo>
                    <a:pt x="0" y="28172"/>
                  </a:lnTo>
                  <a:cubicBezTo>
                    <a:pt x="0" y="12613"/>
                    <a:pt x="12613" y="0"/>
                    <a:pt x="28172" y="0"/>
                  </a:cubicBezTo>
                  <a:close/>
                </a:path>
              </a:pathLst>
            </a:custGeom>
            <a:solidFill>
              <a:srgbClr val="2C3241"/>
            </a:solidFill>
          </p:spPr>
          <p:txBody>
            <a:bodyPr/>
            <a:lstStyle/>
            <a:p>
              <a:endParaRPr lang="fr-FR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806BF691-4CE7-E08D-50DE-741407324EC3}"/>
                </a:ext>
              </a:extLst>
            </p:cNvPr>
            <p:cNvSpPr txBox="1"/>
            <p:nvPr/>
          </p:nvSpPr>
          <p:spPr>
            <a:xfrm>
              <a:off x="0" y="-38100"/>
              <a:ext cx="3691212" cy="1906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9C12AED2-1665-40F7-B314-52608CB01BC4}"/>
              </a:ext>
            </a:extLst>
          </p:cNvPr>
          <p:cNvSpPr txBox="1"/>
          <p:nvPr/>
        </p:nvSpPr>
        <p:spPr>
          <a:xfrm>
            <a:off x="1294814" y="2340733"/>
            <a:ext cx="16103594" cy="4294574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br>
              <a:rPr lang="fr-BE" sz="2800"/>
            </a:br>
            <a:endParaRPr lang="nl-BE" sz="2800" b="1">
              <a:solidFill>
                <a:schemeClr val="bg1"/>
              </a:solidFill>
              <a:latin typeface="Abadi" panose="020B0604020104020204" pitchFamily="34" charset="77"/>
              <a:ea typeface="Josefin Sans"/>
              <a:cs typeface="Abadi" panose="020F0502020204030204" pitchFamily="34" charset="0"/>
              <a:sym typeface="Josefin Sans"/>
            </a:endParaRP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nl-BE" sz="2800" b="1" u="sng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 </a:t>
            </a:r>
            <a:r>
              <a:rPr lang="nl-BE" sz="2800" b="1" u="sng" noProof="0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br>
              <a:rPr lang="fr-BE" sz="2800">
                <a:solidFill>
                  <a:schemeClr val="bg1"/>
                </a:solidFill>
                <a:latin typeface="Abadi" panose="020B0604020104020204" pitchFamily="34" charset="77"/>
              </a:rPr>
            </a:br>
            <a:br>
              <a:rPr lang="fr-BE" sz="2800">
                <a:solidFill>
                  <a:schemeClr val="bg1"/>
                </a:solidFill>
                <a:latin typeface="Abadi" panose="020B0604020104020204" pitchFamily="34" charset="77"/>
              </a:rPr>
            </a:b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Tx/>
              <a:buChar char="-"/>
            </a:pPr>
            <a:endParaRPr lang="fr-FR" sz="3200" noProof="0">
              <a:solidFill>
                <a:srgbClr val="FFFFFF"/>
              </a:solidFill>
              <a:latin typeface="Abadi" panose="020F0502020204030204" pitchFamily="34" charset="0"/>
              <a:ea typeface="Josefin Sans"/>
              <a:cs typeface="Abadi" panose="020F0502020204030204" pitchFamily="34" charset="0"/>
              <a:sym typeface="Josefin San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3B68C44E-9301-9ACB-8F6D-FEB93587B312}"/>
              </a:ext>
            </a:extLst>
          </p:cNvPr>
          <p:cNvSpPr txBox="1"/>
          <p:nvPr/>
        </p:nvSpPr>
        <p:spPr>
          <a:xfrm>
            <a:off x="-533864" y="644881"/>
            <a:ext cx="12044993" cy="1187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833"/>
              </a:lnSpc>
              <a:spcBef>
                <a:spcPct val="0"/>
              </a:spcBef>
            </a:pPr>
            <a:r>
              <a:rPr lang="fr-FR" sz="7024" b="1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La chicane</a:t>
            </a:r>
            <a:endParaRPr lang="fr-FR" sz="7024" b="1" u="none" strike="noStrike" noProof="0">
              <a:solidFill>
                <a:srgbClr val="76B2E4"/>
              </a:solidFill>
              <a:latin typeface="Waffle Soft"/>
              <a:ea typeface="Waffle Soft"/>
              <a:cs typeface="Waffle Soft"/>
              <a:sym typeface="Waffle Soft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0806159-39FF-41BE-24A2-3CFCDF534497}"/>
              </a:ext>
            </a:extLst>
          </p:cNvPr>
          <p:cNvSpPr txBox="1"/>
          <p:nvPr/>
        </p:nvSpPr>
        <p:spPr>
          <a:xfrm>
            <a:off x="12619773" y="682095"/>
            <a:ext cx="93770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br>
              <a:rPr lang="fr-BE"/>
            </a:br>
            <a:br>
              <a:rPr lang="fr-BE"/>
            </a:br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361939A-D109-80FC-6358-4009F21907CE}"/>
              </a:ext>
            </a:extLst>
          </p:cNvPr>
          <p:cNvSpPr txBox="1"/>
          <p:nvPr/>
        </p:nvSpPr>
        <p:spPr>
          <a:xfrm>
            <a:off x="1828800" y="3460762"/>
            <a:ext cx="6934200" cy="3269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Passer à gauche des cônes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Respecter les consignes de sécurité 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Ralentir 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Prudence extrême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Sanctions immédiates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28E8E20-8106-E3C3-1FB3-2F45BBBE2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690" y="2314321"/>
            <a:ext cx="7257771" cy="522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3729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08B4E4-639A-90F1-A020-91988A363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5408209-CA9A-6A76-36BF-26321355092B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89EE484-5033-B32F-D4E4-E1A2AD79BF13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B712A5F-A42B-366A-9653-32600755D8AF}"/>
              </a:ext>
            </a:extLst>
          </p:cNvPr>
          <p:cNvSpPr/>
          <p:nvPr/>
        </p:nvSpPr>
        <p:spPr>
          <a:xfrm>
            <a:off x="5817787" y="8740647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E774FAF-5385-57C2-509E-103563E86344}"/>
              </a:ext>
            </a:extLst>
          </p:cNvPr>
          <p:cNvSpPr/>
          <p:nvPr/>
        </p:nvSpPr>
        <p:spPr>
          <a:xfrm>
            <a:off x="-22938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0" y="0"/>
                </a:moveTo>
                <a:lnTo>
                  <a:pt x="7006260" y="0"/>
                </a:lnTo>
                <a:lnTo>
                  <a:pt x="7006260" y="2568306"/>
                </a:lnTo>
                <a:lnTo>
                  <a:pt x="0" y="25683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0739EFA-37DF-8EBF-FAAF-9FFE55CD3E05}"/>
              </a:ext>
            </a:extLst>
          </p:cNvPr>
          <p:cNvSpPr/>
          <p:nvPr/>
        </p:nvSpPr>
        <p:spPr>
          <a:xfrm flipH="1">
            <a:off x="1151112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7006260" y="0"/>
                </a:moveTo>
                <a:lnTo>
                  <a:pt x="0" y="0"/>
                </a:lnTo>
                <a:lnTo>
                  <a:pt x="0" y="2568306"/>
                </a:lnTo>
                <a:lnTo>
                  <a:pt x="7006260" y="2568306"/>
                </a:lnTo>
                <a:lnTo>
                  <a:pt x="700626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8E71F4DC-3A31-F5F4-35CE-3246DEAB0BEE}"/>
              </a:ext>
            </a:extLst>
          </p:cNvPr>
          <p:cNvGrpSpPr/>
          <p:nvPr/>
        </p:nvGrpSpPr>
        <p:grpSpPr>
          <a:xfrm>
            <a:off x="716465" y="682095"/>
            <a:ext cx="16858789" cy="9050448"/>
            <a:chOff x="0" y="0"/>
            <a:chExt cx="3691212" cy="1868218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5DFBE656-0D72-82B1-FBA4-4EA82FFB82C8}"/>
                </a:ext>
              </a:extLst>
            </p:cNvPr>
            <p:cNvSpPr/>
            <p:nvPr/>
          </p:nvSpPr>
          <p:spPr>
            <a:xfrm>
              <a:off x="0" y="0"/>
              <a:ext cx="3691212" cy="1868218"/>
            </a:xfrm>
            <a:custGeom>
              <a:avLst/>
              <a:gdLst/>
              <a:ahLst/>
              <a:cxnLst/>
              <a:rect l="l" t="t" r="r" b="b"/>
              <a:pathLst>
                <a:path w="3691212" h="1868218">
                  <a:moveTo>
                    <a:pt x="28172" y="0"/>
                  </a:moveTo>
                  <a:lnTo>
                    <a:pt x="3663040" y="0"/>
                  </a:lnTo>
                  <a:cubicBezTo>
                    <a:pt x="3670511" y="0"/>
                    <a:pt x="3677677" y="2968"/>
                    <a:pt x="3682960" y="8252"/>
                  </a:cubicBezTo>
                  <a:cubicBezTo>
                    <a:pt x="3688244" y="13535"/>
                    <a:pt x="3691212" y="20701"/>
                    <a:pt x="3691212" y="28172"/>
                  </a:cubicBezTo>
                  <a:lnTo>
                    <a:pt x="3691212" y="1840045"/>
                  </a:lnTo>
                  <a:cubicBezTo>
                    <a:pt x="3691212" y="1855605"/>
                    <a:pt x="3678599" y="1868218"/>
                    <a:pt x="3663040" y="1868218"/>
                  </a:cubicBezTo>
                  <a:lnTo>
                    <a:pt x="28172" y="1868218"/>
                  </a:lnTo>
                  <a:cubicBezTo>
                    <a:pt x="12613" y="1868218"/>
                    <a:pt x="0" y="1855605"/>
                    <a:pt x="0" y="1840045"/>
                  </a:cubicBezTo>
                  <a:lnTo>
                    <a:pt x="0" y="28172"/>
                  </a:lnTo>
                  <a:cubicBezTo>
                    <a:pt x="0" y="12613"/>
                    <a:pt x="12613" y="0"/>
                    <a:pt x="28172" y="0"/>
                  </a:cubicBezTo>
                  <a:close/>
                </a:path>
              </a:pathLst>
            </a:custGeom>
            <a:solidFill>
              <a:srgbClr val="2C3241"/>
            </a:solidFill>
          </p:spPr>
          <p:txBody>
            <a:bodyPr/>
            <a:lstStyle/>
            <a:p>
              <a:endParaRPr lang="fr-FR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9FECDD2B-351E-01FA-9779-5E0EBC4118FA}"/>
                </a:ext>
              </a:extLst>
            </p:cNvPr>
            <p:cNvSpPr txBox="1"/>
            <p:nvPr/>
          </p:nvSpPr>
          <p:spPr>
            <a:xfrm>
              <a:off x="0" y="-38100"/>
              <a:ext cx="3691212" cy="1906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5390BDA1-0C24-FEB3-0955-4D1910693C14}"/>
              </a:ext>
            </a:extLst>
          </p:cNvPr>
          <p:cNvSpPr txBox="1"/>
          <p:nvPr/>
        </p:nvSpPr>
        <p:spPr>
          <a:xfrm>
            <a:off x="1294814" y="2340733"/>
            <a:ext cx="16103594" cy="4294574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br>
              <a:rPr lang="fr-BE" sz="2800"/>
            </a:br>
            <a:endParaRPr lang="nl-BE" sz="2800" b="1">
              <a:solidFill>
                <a:schemeClr val="bg1"/>
              </a:solidFill>
              <a:latin typeface="Abadi" panose="020B0604020104020204" pitchFamily="34" charset="77"/>
              <a:ea typeface="Josefin Sans"/>
              <a:cs typeface="Abadi" panose="020F0502020204030204" pitchFamily="34" charset="0"/>
              <a:sym typeface="Josefin Sans"/>
            </a:endParaRP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nl-BE" sz="2800" b="1" u="sng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 </a:t>
            </a:r>
            <a:r>
              <a:rPr lang="nl-BE" sz="2800" b="1" u="sng" noProof="0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br>
              <a:rPr lang="fr-BE" sz="2800">
                <a:solidFill>
                  <a:schemeClr val="bg1"/>
                </a:solidFill>
                <a:latin typeface="Abadi" panose="020B0604020104020204" pitchFamily="34" charset="77"/>
              </a:rPr>
            </a:br>
            <a:br>
              <a:rPr lang="fr-BE" sz="2800">
                <a:solidFill>
                  <a:schemeClr val="bg1"/>
                </a:solidFill>
                <a:latin typeface="Abadi" panose="020B0604020104020204" pitchFamily="34" charset="77"/>
              </a:rPr>
            </a:b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Tx/>
              <a:buChar char="-"/>
            </a:pPr>
            <a:endParaRPr lang="fr-FR" sz="3200" noProof="0">
              <a:solidFill>
                <a:srgbClr val="FFFFFF"/>
              </a:solidFill>
              <a:latin typeface="Abadi" panose="020F0502020204030204" pitchFamily="34" charset="0"/>
              <a:ea typeface="Josefin Sans"/>
              <a:cs typeface="Abadi" panose="020F0502020204030204" pitchFamily="34" charset="0"/>
              <a:sym typeface="Josefin San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E26A72F4-64D2-D554-2C99-A00697A0384C}"/>
              </a:ext>
            </a:extLst>
          </p:cNvPr>
          <p:cNvSpPr txBox="1"/>
          <p:nvPr/>
        </p:nvSpPr>
        <p:spPr>
          <a:xfrm>
            <a:off x="2932961" y="838912"/>
            <a:ext cx="12044993" cy="1187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833"/>
              </a:lnSpc>
              <a:spcBef>
                <a:spcPct val="0"/>
              </a:spcBef>
            </a:pPr>
            <a:r>
              <a:rPr lang="fr-FR" sz="7024" b="1" u="none" strike="noStrike" noProof="0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Premier et dernier tour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E3B71F8-F43A-2C25-59F8-3B0D53E7E7C7}"/>
              </a:ext>
            </a:extLst>
          </p:cNvPr>
          <p:cNvSpPr txBox="1"/>
          <p:nvPr/>
        </p:nvSpPr>
        <p:spPr>
          <a:xfrm>
            <a:off x="12619773" y="682095"/>
            <a:ext cx="93770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br>
              <a:rPr lang="fr-BE"/>
            </a:br>
            <a:br>
              <a:rPr lang="fr-BE"/>
            </a:br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C38EDBF-3140-F294-289C-F3B8A6BE5125}"/>
              </a:ext>
            </a:extLst>
          </p:cNvPr>
          <p:cNvSpPr txBox="1"/>
          <p:nvPr/>
        </p:nvSpPr>
        <p:spPr>
          <a:xfrm>
            <a:off x="1752600" y="2601900"/>
            <a:ext cx="7077488" cy="4562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PREMIER TOUR 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Rouleur ou rouleuse </a:t>
            </a:r>
            <a:r>
              <a:rPr lang="fr-BE" sz="2800" b="1" err="1">
                <a:solidFill>
                  <a:schemeClr val="bg1"/>
                </a:solidFill>
                <a:latin typeface="Abadi" panose="020B0604020104020204" pitchFamily="34" charset="77"/>
              </a:rPr>
              <a:t>expérimenté.e</a:t>
            </a: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 de la section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Rester derrière les politiciens et politiciennes/membres de l’orga/bénévoles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Non-respect = sanction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8B85DC9-BE93-A1BA-92B9-474B10B888F3}"/>
              </a:ext>
            </a:extLst>
          </p:cNvPr>
          <p:cNvSpPr txBox="1"/>
          <p:nvPr/>
        </p:nvSpPr>
        <p:spPr>
          <a:xfrm>
            <a:off x="-3783106" y="8928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8493E5C-85F9-D84E-A601-E7C14AEA3793}"/>
              </a:ext>
            </a:extLst>
          </p:cNvPr>
          <p:cNvSpPr txBox="1"/>
          <p:nvPr/>
        </p:nvSpPr>
        <p:spPr>
          <a:xfrm>
            <a:off x="9457914" y="2628316"/>
            <a:ext cx="7535272" cy="3915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DERNIER TOUR 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Beaucoup d’accidents 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RALENTIR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Ne pas circuler sur la piste tant qu’il y a encore des vélos 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Ecouter la sécurité piste </a:t>
            </a:r>
          </a:p>
        </p:txBody>
      </p:sp>
    </p:spTree>
    <p:extLst>
      <p:ext uri="{BB962C8B-B14F-4D97-AF65-F5344CB8AC3E}">
        <p14:creationId xmlns:p14="http://schemas.microsoft.com/office/powerpoint/2010/main" val="35085186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B10E40-ACD8-89E2-65E9-9BC9E5823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C0899AA-12D0-E61F-717F-5771DB9931FE}"/>
              </a:ext>
            </a:extLst>
          </p:cNvPr>
          <p:cNvSpPr/>
          <p:nvPr/>
        </p:nvSpPr>
        <p:spPr>
          <a:xfrm>
            <a:off x="-229389" y="-689316"/>
            <a:ext cx="9373389" cy="3436032"/>
          </a:xfrm>
          <a:custGeom>
            <a:avLst/>
            <a:gdLst/>
            <a:ahLst/>
            <a:cxnLst/>
            <a:rect l="l" t="t" r="r" b="b"/>
            <a:pathLst>
              <a:path w="9373389" h="3436032">
                <a:moveTo>
                  <a:pt x="0" y="0"/>
                </a:moveTo>
                <a:lnTo>
                  <a:pt x="9373389" y="0"/>
                </a:lnTo>
                <a:lnTo>
                  <a:pt x="9373389" y="3436032"/>
                </a:lnTo>
                <a:lnTo>
                  <a:pt x="0" y="3436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5C8DF8E-4C2B-80CC-0BC2-531B03481706}"/>
              </a:ext>
            </a:extLst>
          </p:cNvPr>
          <p:cNvSpPr txBox="1"/>
          <p:nvPr/>
        </p:nvSpPr>
        <p:spPr>
          <a:xfrm>
            <a:off x="5025363" y="1537421"/>
            <a:ext cx="808103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fr-FR" sz="9600" b="1">
                <a:solidFill>
                  <a:srgbClr val="2C3241"/>
                </a:solidFill>
                <a:latin typeface="Waffle Soft"/>
                <a:ea typeface="Waffle Soft"/>
                <a:cs typeface="Waffle Soft"/>
                <a:sym typeface="Waffle Soft"/>
              </a:rPr>
              <a:t>Podiums</a:t>
            </a:r>
            <a:endParaRPr lang="fr-FR" sz="9600" b="1" u="none" strike="noStrike" noProof="0">
              <a:solidFill>
                <a:srgbClr val="2C3241"/>
              </a:solidFill>
              <a:latin typeface="Waffle Soft"/>
              <a:ea typeface="Waffle Soft"/>
              <a:cs typeface="Waffle Soft"/>
              <a:sym typeface="Waffle Soft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E3CD57E-D000-137E-75CA-89F6E74F7BC8}"/>
              </a:ext>
            </a:extLst>
          </p:cNvPr>
          <p:cNvSpPr/>
          <p:nvPr/>
        </p:nvSpPr>
        <p:spPr>
          <a:xfrm flipH="1">
            <a:off x="10173094" y="-1034934"/>
            <a:ext cx="9373389" cy="3436032"/>
          </a:xfrm>
          <a:custGeom>
            <a:avLst/>
            <a:gdLst/>
            <a:ahLst/>
            <a:cxnLst/>
            <a:rect l="l" t="t" r="r" b="b"/>
            <a:pathLst>
              <a:path w="9373389" h="3436032">
                <a:moveTo>
                  <a:pt x="9373389" y="0"/>
                </a:moveTo>
                <a:lnTo>
                  <a:pt x="0" y="0"/>
                </a:lnTo>
                <a:lnTo>
                  <a:pt x="0" y="3436032"/>
                </a:lnTo>
                <a:lnTo>
                  <a:pt x="9373389" y="3436032"/>
                </a:lnTo>
                <a:lnTo>
                  <a:pt x="93733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F8B20DA-5C2A-191F-1416-EC35CF10C12A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2A9B9380-F4E7-F8D6-9748-7215678E3B14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81182A3-0A65-626A-9AE5-3C026E397D75}"/>
              </a:ext>
            </a:extLst>
          </p:cNvPr>
          <p:cNvSpPr/>
          <p:nvPr/>
        </p:nvSpPr>
        <p:spPr>
          <a:xfrm>
            <a:off x="5791200" y="9120456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pic>
        <p:nvPicPr>
          <p:cNvPr id="1026" name="Picture 2" descr="montgolfière ">
            <a:extLst>
              <a:ext uri="{FF2B5EF4-FFF2-40B4-BE49-F238E27FC236}">
                <a16:creationId xmlns:a16="http://schemas.microsoft.com/office/drawing/2014/main" id="{51A6E1BD-C482-8B58-EE11-C88E17A49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3890">
            <a:off x="-454940" y="4418270"/>
            <a:ext cx="2420815" cy="242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vion ">
            <a:extLst>
              <a:ext uri="{FF2B5EF4-FFF2-40B4-BE49-F238E27FC236}">
                <a16:creationId xmlns:a16="http://schemas.microsoft.com/office/drawing/2014/main" id="{980CDE2B-CA0B-3180-08AF-B6642B8CD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9526" flipH="1">
            <a:off x="16567119" y="3098509"/>
            <a:ext cx="1313425" cy="105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uage 10">
            <a:extLst>
              <a:ext uri="{FF2B5EF4-FFF2-40B4-BE49-F238E27FC236}">
                <a16:creationId xmlns:a16="http://schemas.microsoft.com/office/drawing/2014/main" id="{D0789813-2877-A2A6-FBBE-6E6B5E3D2F2F}"/>
              </a:ext>
            </a:extLst>
          </p:cNvPr>
          <p:cNvSpPr/>
          <p:nvPr/>
        </p:nvSpPr>
        <p:spPr>
          <a:xfrm>
            <a:off x="1355332" y="3014749"/>
            <a:ext cx="4932942" cy="638638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267AF9A7-92DD-2CD6-BFE3-D500D4C1447C}"/>
              </a:ext>
            </a:extLst>
          </p:cNvPr>
          <p:cNvSpPr txBox="1"/>
          <p:nvPr/>
        </p:nvSpPr>
        <p:spPr>
          <a:xfrm>
            <a:off x="1878464" y="4297887"/>
            <a:ext cx="435141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3200" b="1" u="sng">
                <a:latin typeface="Abadi" panose="020B0604020104020204" pitchFamily="34" charset="77"/>
              </a:rPr>
              <a:t>Pour la VITESSE </a:t>
            </a:r>
            <a:endParaRPr lang="fr-BE" sz="3200">
              <a:latin typeface="Abadi" panose="020B0604020104020204" pitchFamily="34" charset="77"/>
            </a:endParaRPr>
          </a:p>
          <a:p>
            <a:br>
              <a:rPr lang="fr-BE" sz="3200">
                <a:latin typeface="Abadi" panose="020B0604020104020204" pitchFamily="34" charset="77"/>
              </a:rPr>
            </a:br>
            <a:r>
              <a:rPr lang="fr-BE" sz="3200" b="1">
                <a:latin typeface="Abadi" panose="020B0604020104020204" pitchFamily="34" charset="77"/>
              </a:rPr>
              <a:t>TOP 3 : FOLKLOS </a:t>
            </a:r>
            <a:endParaRPr lang="fr-BE" sz="3200">
              <a:latin typeface="Abadi" panose="020B0604020104020204" pitchFamily="34" charset="77"/>
            </a:endParaRPr>
          </a:p>
          <a:p>
            <a:br>
              <a:rPr lang="fr-BE" sz="3200">
                <a:latin typeface="Abadi" panose="020B0604020104020204" pitchFamily="34" charset="77"/>
              </a:rPr>
            </a:br>
            <a:r>
              <a:rPr lang="fr-BE" sz="3200" b="1">
                <a:latin typeface="Abadi" panose="020B0604020104020204" pitchFamily="34" charset="77"/>
              </a:rPr>
              <a:t>TOP 3 : GUIDES </a:t>
            </a:r>
            <a:endParaRPr lang="fr-BE" sz="3200">
              <a:latin typeface="Abadi" panose="020B0604020104020204" pitchFamily="34" charset="77"/>
            </a:endParaRPr>
          </a:p>
          <a:p>
            <a:br>
              <a:rPr lang="fr-BE" sz="3200">
                <a:latin typeface="Abadi" panose="020B0604020104020204" pitchFamily="34" charset="77"/>
              </a:rPr>
            </a:br>
            <a:r>
              <a:rPr lang="fr-BE" sz="3200" b="1">
                <a:latin typeface="Abadi" panose="020B0604020104020204" pitchFamily="34" charset="77"/>
              </a:rPr>
              <a:t>TOP 3 : SCOUTS</a:t>
            </a:r>
            <a:endParaRPr lang="fr-FR" sz="4000" b="1">
              <a:solidFill>
                <a:sysClr val="windowText" lastClr="000000"/>
              </a:solidFill>
              <a:latin typeface="Abadi" panose="020B0604020104020204" pitchFamily="34" charset="77"/>
            </a:endParaRPr>
          </a:p>
        </p:txBody>
      </p:sp>
      <p:sp>
        <p:nvSpPr>
          <p:cNvPr id="26" name="Nuage 25">
            <a:extLst>
              <a:ext uri="{FF2B5EF4-FFF2-40B4-BE49-F238E27FC236}">
                <a16:creationId xmlns:a16="http://schemas.microsoft.com/office/drawing/2014/main" id="{EBD835E0-2ECD-89F5-A769-D83B6B8EAC08}"/>
              </a:ext>
            </a:extLst>
          </p:cNvPr>
          <p:cNvSpPr/>
          <p:nvPr/>
        </p:nvSpPr>
        <p:spPr>
          <a:xfrm>
            <a:off x="6356937" y="3009306"/>
            <a:ext cx="4932942" cy="638638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Nuage 27">
            <a:extLst>
              <a:ext uri="{FF2B5EF4-FFF2-40B4-BE49-F238E27FC236}">
                <a16:creationId xmlns:a16="http://schemas.microsoft.com/office/drawing/2014/main" id="{7653F685-34F1-985D-CB41-7E79E9BA31D6}"/>
              </a:ext>
            </a:extLst>
          </p:cNvPr>
          <p:cNvSpPr/>
          <p:nvPr/>
        </p:nvSpPr>
        <p:spPr>
          <a:xfrm>
            <a:off x="11353638" y="3009306"/>
            <a:ext cx="5579029" cy="638638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F1FCDBE3-B4F0-5CAD-7322-935CE0E38ED8}"/>
              </a:ext>
            </a:extLst>
          </p:cNvPr>
          <p:cNvSpPr txBox="1"/>
          <p:nvPr/>
        </p:nvSpPr>
        <p:spPr>
          <a:xfrm>
            <a:off x="6998121" y="4597625"/>
            <a:ext cx="420406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fr-BE" sz="3200" b="1" i="0" u="sng">
                <a:effectLst/>
                <a:latin typeface="Abadi" panose="020B0604020104020204" pitchFamily="34" charset="77"/>
              </a:rPr>
              <a:t>Pour l’ESTHÉTIQUE</a:t>
            </a:r>
            <a:endParaRPr lang="fr-BE" sz="3200" b="0" i="0">
              <a:effectLst/>
              <a:latin typeface="Abadi" panose="020B0604020104020204" pitchFamily="34" charset="77"/>
            </a:endParaRPr>
          </a:p>
          <a:p>
            <a:pPr rtl="0">
              <a:buNone/>
            </a:pPr>
            <a:r>
              <a:rPr lang="fr-BE" sz="3200" b="1" i="0" u="none" strike="noStrike">
                <a:effectLst/>
                <a:latin typeface="Abadi" panose="020B0604020104020204" pitchFamily="34" charset="77"/>
              </a:rPr>
              <a:t>TOP </a:t>
            </a:r>
            <a:r>
              <a:rPr lang="fr-BE" sz="3200" b="1">
                <a:latin typeface="Abadi" panose="020B0604020104020204" pitchFamily="34" charset="77"/>
              </a:rPr>
              <a:t>3</a:t>
            </a:r>
            <a:r>
              <a:rPr lang="fr-BE" sz="3200" b="1" i="0" u="none" strike="noStrike">
                <a:effectLst/>
                <a:latin typeface="Abadi" panose="020B0604020104020204" pitchFamily="34" charset="77"/>
              </a:rPr>
              <a:t> : STANDS </a:t>
            </a:r>
            <a:endParaRPr lang="fr-BE" sz="3200" b="0" i="0">
              <a:effectLst/>
              <a:latin typeface="Abadi" panose="020B0604020104020204" pitchFamily="34" charset="77"/>
            </a:endParaRPr>
          </a:p>
          <a:p>
            <a:pPr>
              <a:buNone/>
            </a:pPr>
            <a:br>
              <a:rPr lang="fr-BE" sz="3200" b="0" i="0" u="none" strike="noStrike">
                <a:effectLst/>
                <a:latin typeface="Abadi" panose="020B0604020104020204" pitchFamily="34" charset="77"/>
              </a:rPr>
            </a:br>
            <a:r>
              <a:rPr lang="fr-BE" sz="3200" b="1" i="0" u="none" strike="noStrike">
                <a:effectLst/>
                <a:latin typeface="Abadi" panose="020B0604020104020204" pitchFamily="34" charset="77"/>
              </a:rPr>
              <a:t>TOP 3 : FOLKLO </a:t>
            </a:r>
            <a:endParaRPr lang="fr-FR" sz="3200">
              <a:latin typeface="Abadi" panose="020B0604020104020204" pitchFamily="34" charset="77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772B8AF7-C588-8459-E809-4A1D42A16C3B}"/>
              </a:ext>
            </a:extLst>
          </p:cNvPr>
          <p:cNvSpPr txBox="1"/>
          <p:nvPr/>
        </p:nvSpPr>
        <p:spPr>
          <a:xfrm>
            <a:off x="12115800" y="4242895"/>
            <a:ext cx="420344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3200" b="1" i="0" u="none" strike="noStrike">
                <a:effectLst/>
                <a:latin typeface="Abadi" panose="020B0604020104020204" pitchFamily="34" charset="77"/>
              </a:rPr>
              <a:t>TROPHÉE DU VÉLO FOLKLO MONTRANT LA PLUS BELLE PROUESSE TECHNIQUE ET PRIX DU FAIRPLAY</a:t>
            </a:r>
            <a:endParaRPr lang="fr-FR" sz="3200">
              <a:latin typeface="Abadi" panose="020B06040201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256262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9028E8-1F23-6033-783D-D28C57658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8B0F1C3-9963-C856-3244-3BE5256F4DA9}"/>
              </a:ext>
            </a:extLst>
          </p:cNvPr>
          <p:cNvSpPr/>
          <p:nvPr/>
        </p:nvSpPr>
        <p:spPr>
          <a:xfrm>
            <a:off x="-229389" y="-689316"/>
            <a:ext cx="9373389" cy="3436032"/>
          </a:xfrm>
          <a:custGeom>
            <a:avLst/>
            <a:gdLst/>
            <a:ahLst/>
            <a:cxnLst/>
            <a:rect l="l" t="t" r="r" b="b"/>
            <a:pathLst>
              <a:path w="9373389" h="3436032">
                <a:moveTo>
                  <a:pt x="0" y="0"/>
                </a:moveTo>
                <a:lnTo>
                  <a:pt x="9373389" y="0"/>
                </a:lnTo>
                <a:lnTo>
                  <a:pt x="9373389" y="3436032"/>
                </a:lnTo>
                <a:lnTo>
                  <a:pt x="0" y="3436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0689E3F2-85FF-0835-9614-198A9FED5174}"/>
              </a:ext>
            </a:extLst>
          </p:cNvPr>
          <p:cNvSpPr txBox="1"/>
          <p:nvPr/>
        </p:nvSpPr>
        <p:spPr>
          <a:xfrm>
            <a:off x="4342440" y="4111210"/>
            <a:ext cx="960311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fr-FR" sz="9600" b="1" u="none" strike="noStrike" noProof="0">
                <a:solidFill>
                  <a:srgbClr val="2C3241"/>
                </a:solidFill>
                <a:latin typeface="Waffle Soft"/>
                <a:ea typeface="Waffle Soft"/>
                <a:cs typeface="Waffle Soft"/>
                <a:sym typeface="Waffle Soft"/>
              </a:rPr>
              <a:t>L’ANIM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1451BE3-5FB4-7CA7-C797-1D2330BC8EC1}"/>
              </a:ext>
            </a:extLst>
          </p:cNvPr>
          <p:cNvSpPr/>
          <p:nvPr/>
        </p:nvSpPr>
        <p:spPr>
          <a:xfrm flipH="1">
            <a:off x="9144000" y="-689316"/>
            <a:ext cx="9373389" cy="3436032"/>
          </a:xfrm>
          <a:custGeom>
            <a:avLst/>
            <a:gdLst/>
            <a:ahLst/>
            <a:cxnLst/>
            <a:rect l="l" t="t" r="r" b="b"/>
            <a:pathLst>
              <a:path w="9373389" h="3436032">
                <a:moveTo>
                  <a:pt x="9373389" y="0"/>
                </a:moveTo>
                <a:lnTo>
                  <a:pt x="0" y="0"/>
                </a:lnTo>
                <a:lnTo>
                  <a:pt x="0" y="3436032"/>
                </a:lnTo>
                <a:lnTo>
                  <a:pt x="9373389" y="3436032"/>
                </a:lnTo>
                <a:lnTo>
                  <a:pt x="93733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A019490-39ED-C41C-2D93-2BAAF21C5391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FEE1F09-BC09-392D-C984-6A2C84309A6C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307E742-5825-8608-A917-E46F8B346846}"/>
              </a:ext>
            </a:extLst>
          </p:cNvPr>
          <p:cNvSpPr/>
          <p:nvPr/>
        </p:nvSpPr>
        <p:spPr>
          <a:xfrm>
            <a:off x="5791200" y="9120456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pic>
        <p:nvPicPr>
          <p:cNvPr id="1026" name="Picture 2" descr="montgolfière ">
            <a:extLst>
              <a:ext uri="{FF2B5EF4-FFF2-40B4-BE49-F238E27FC236}">
                <a16:creationId xmlns:a16="http://schemas.microsoft.com/office/drawing/2014/main" id="{37BDAD79-0581-B73C-BE7F-06BEC038F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3890">
            <a:off x="-454940" y="4418270"/>
            <a:ext cx="2420815" cy="242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vion ">
            <a:extLst>
              <a:ext uri="{FF2B5EF4-FFF2-40B4-BE49-F238E27FC236}">
                <a16:creationId xmlns:a16="http://schemas.microsoft.com/office/drawing/2014/main" id="{C7AF31EE-7D18-24E8-BB99-9BCB66732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9526" flipH="1">
            <a:off x="16567119" y="3098509"/>
            <a:ext cx="1313425" cy="105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4">
            <a:extLst>
              <a:ext uri="{FF2B5EF4-FFF2-40B4-BE49-F238E27FC236}">
                <a16:creationId xmlns:a16="http://schemas.microsoft.com/office/drawing/2014/main" id="{6A434FEB-4538-0C4E-B6BC-03418A6D6316}"/>
              </a:ext>
            </a:extLst>
          </p:cNvPr>
          <p:cNvSpPr/>
          <p:nvPr/>
        </p:nvSpPr>
        <p:spPr>
          <a:xfrm>
            <a:off x="5815263" y="5420089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032068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B4019B-9935-9E5B-F032-944754613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A0C6C6-72FF-0514-7A03-1BFB35BA06D8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33E9140-E527-707F-5A49-FFE3CCB2E7CD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77B2D44-C333-31F2-8B4E-B52A4D4AFD68}"/>
              </a:ext>
            </a:extLst>
          </p:cNvPr>
          <p:cNvSpPr/>
          <p:nvPr/>
        </p:nvSpPr>
        <p:spPr>
          <a:xfrm>
            <a:off x="5817787" y="8740647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79DA309-7AA5-64EB-E373-CCC61D561C19}"/>
              </a:ext>
            </a:extLst>
          </p:cNvPr>
          <p:cNvSpPr/>
          <p:nvPr/>
        </p:nvSpPr>
        <p:spPr>
          <a:xfrm>
            <a:off x="-229389" y="-227573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0" y="0"/>
                </a:moveTo>
                <a:lnTo>
                  <a:pt x="7006260" y="0"/>
                </a:lnTo>
                <a:lnTo>
                  <a:pt x="7006260" y="2568306"/>
                </a:lnTo>
                <a:lnTo>
                  <a:pt x="0" y="25683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28C825F-E6AE-47E3-F06D-685C4053C60C}"/>
              </a:ext>
            </a:extLst>
          </p:cNvPr>
          <p:cNvSpPr/>
          <p:nvPr/>
        </p:nvSpPr>
        <p:spPr>
          <a:xfrm flipH="1">
            <a:off x="1151112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7006260" y="0"/>
                </a:moveTo>
                <a:lnTo>
                  <a:pt x="0" y="0"/>
                </a:lnTo>
                <a:lnTo>
                  <a:pt x="0" y="2568306"/>
                </a:lnTo>
                <a:lnTo>
                  <a:pt x="7006260" y="2568306"/>
                </a:lnTo>
                <a:lnTo>
                  <a:pt x="700626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C520E239-C333-C2DA-FAB3-0D81BAF82D8C}"/>
              </a:ext>
            </a:extLst>
          </p:cNvPr>
          <p:cNvSpPr txBox="1"/>
          <p:nvPr/>
        </p:nvSpPr>
        <p:spPr>
          <a:xfrm>
            <a:off x="1294814" y="2340733"/>
            <a:ext cx="16103594" cy="4294574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br>
              <a:rPr lang="fr-BE" sz="2800"/>
            </a:br>
            <a:endParaRPr lang="nl-BE" sz="2800" b="1">
              <a:solidFill>
                <a:schemeClr val="bg1"/>
              </a:solidFill>
              <a:latin typeface="Abadi" panose="020B0604020104020204" pitchFamily="34" charset="77"/>
              <a:ea typeface="Josefin Sans"/>
              <a:cs typeface="Abadi" panose="020F0502020204030204" pitchFamily="34" charset="0"/>
              <a:sym typeface="Josefin Sans"/>
            </a:endParaRP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nl-BE" sz="2800" b="1" u="sng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 </a:t>
            </a:r>
            <a:r>
              <a:rPr lang="nl-BE" sz="2800" b="1" u="sng" noProof="0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br>
              <a:rPr lang="fr-BE" sz="2800">
                <a:solidFill>
                  <a:schemeClr val="bg1"/>
                </a:solidFill>
                <a:latin typeface="Abadi" panose="020B0604020104020204" pitchFamily="34" charset="77"/>
              </a:rPr>
            </a:br>
            <a:br>
              <a:rPr lang="fr-BE" sz="2800">
                <a:solidFill>
                  <a:schemeClr val="bg1"/>
                </a:solidFill>
                <a:latin typeface="Abadi" panose="020B0604020104020204" pitchFamily="34" charset="77"/>
              </a:rPr>
            </a:b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Tx/>
              <a:buChar char="-"/>
            </a:pPr>
            <a:endParaRPr lang="fr-FR" sz="3200" noProof="0">
              <a:solidFill>
                <a:srgbClr val="FFFFFF"/>
              </a:solidFill>
              <a:latin typeface="Abadi" panose="020F0502020204030204" pitchFamily="34" charset="0"/>
              <a:ea typeface="Josefin Sans"/>
              <a:cs typeface="Abadi" panose="020F0502020204030204" pitchFamily="34" charset="0"/>
              <a:sym typeface="Josefin San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0F929FA7-CD71-4777-DD1C-F972CFC50943}"/>
              </a:ext>
            </a:extLst>
          </p:cNvPr>
          <p:cNvSpPr txBox="1"/>
          <p:nvPr/>
        </p:nvSpPr>
        <p:spPr>
          <a:xfrm>
            <a:off x="2932961" y="838912"/>
            <a:ext cx="12044993" cy="1187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833"/>
              </a:lnSpc>
              <a:spcBef>
                <a:spcPct val="0"/>
              </a:spcBef>
            </a:pPr>
            <a:r>
              <a:rPr lang="fr-FR" sz="7024" b="1" u="none" strike="noStrike" noProof="0" dirty="0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Programme animations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59DE395-DE32-33C2-B52A-37029025B88C}"/>
              </a:ext>
            </a:extLst>
          </p:cNvPr>
          <p:cNvSpPr txBox="1"/>
          <p:nvPr/>
        </p:nvSpPr>
        <p:spPr>
          <a:xfrm>
            <a:off x="12619773" y="682095"/>
            <a:ext cx="93770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br>
              <a:rPr lang="fr-BE"/>
            </a:br>
            <a:br>
              <a:rPr lang="fr-BE"/>
            </a:br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A123235-9F7C-B64D-D8D9-23FB6C41DF2A}"/>
              </a:ext>
            </a:extLst>
          </p:cNvPr>
          <p:cNvSpPr txBox="1"/>
          <p:nvPr/>
        </p:nvSpPr>
        <p:spPr>
          <a:xfrm>
            <a:off x="-3783106" y="8928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31A6B95-A71B-2297-B064-D7DB993246E2}"/>
              </a:ext>
            </a:extLst>
          </p:cNvPr>
          <p:cNvSpPr txBox="1"/>
          <p:nvPr/>
        </p:nvSpPr>
        <p:spPr>
          <a:xfrm>
            <a:off x="2590800" y="2628316"/>
            <a:ext cx="7535272" cy="684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 </a:t>
            </a:r>
          </a:p>
        </p:txBody>
      </p:sp>
      <p:pic>
        <p:nvPicPr>
          <p:cNvPr id="12" name="Picture 15" descr="A white and blue card with blue text and clouds&#10;&#10;AI-generated content may be incorrect.">
            <a:extLst>
              <a:ext uri="{FF2B5EF4-FFF2-40B4-BE49-F238E27FC236}">
                <a16:creationId xmlns:a16="http://schemas.microsoft.com/office/drawing/2014/main" id="{756F56BB-5CF1-959D-F67F-FC4A9E3E63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"/>
          <a:stretch/>
        </p:blipFill>
        <p:spPr>
          <a:xfrm>
            <a:off x="5523995" y="13534"/>
            <a:ext cx="7240010" cy="1027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697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3" name="Freeform 3"/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Freeform 4"/>
          <p:cNvSpPr/>
          <p:nvPr/>
        </p:nvSpPr>
        <p:spPr>
          <a:xfrm>
            <a:off x="5817787" y="8740647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/>
          <p:cNvSpPr/>
          <p:nvPr/>
        </p:nvSpPr>
        <p:spPr>
          <a:xfrm flipH="1">
            <a:off x="13833109" y="-419658"/>
            <a:ext cx="5916426" cy="3517584"/>
          </a:xfrm>
          <a:custGeom>
            <a:avLst/>
            <a:gdLst/>
            <a:ahLst/>
            <a:cxnLst/>
            <a:rect l="l" t="t" r="r" b="b"/>
            <a:pathLst>
              <a:path w="5916426" h="3517584">
                <a:moveTo>
                  <a:pt x="5916426" y="0"/>
                </a:moveTo>
                <a:lnTo>
                  <a:pt x="0" y="0"/>
                </a:lnTo>
                <a:lnTo>
                  <a:pt x="0" y="3517584"/>
                </a:lnTo>
                <a:lnTo>
                  <a:pt x="5916426" y="3517584"/>
                </a:lnTo>
                <a:lnTo>
                  <a:pt x="591642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/>
          <p:cNvSpPr/>
          <p:nvPr/>
        </p:nvSpPr>
        <p:spPr>
          <a:xfrm>
            <a:off x="-3177018" y="0"/>
            <a:ext cx="8411436" cy="2678268"/>
          </a:xfrm>
          <a:custGeom>
            <a:avLst/>
            <a:gdLst/>
            <a:ahLst/>
            <a:cxnLst/>
            <a:rect l="l" t="t" r="r" b="b"/>
            <a:pathLst>
              <a:path w="8411436" h="2678268">
                <a:moveTo>
                  <a:pt x="0" y="0"/>
                </a:moveTo>
                <a:lnTo>
                  <a:pt x="8411436" y="0"/>
                </a:lnTo>
                <a:lnTo>
                  <a:pt x="8411436" y="2678268"/>
                </a:lnTo>
                <a:lnTo>
                  <a:pt x="0" y="26782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145E1CE6-46AE-31EC-BADD-4871A99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B65E529-03BA-85B5-69FE-58ACC6E360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5000" y="3007750"/>
            <a:ext cx="4448615" cy="3870698"/>
          </a:xfrm>
          <a:prstGeom prst="rect">
            <a:avLst/>
          </a:prstGeom>
        </p:spPr>
      </p:pic>
      <p:pic>
        <p:nvPicPr>
          <p:cNvPr id="17" name="Picture 16" descr="A blue and silver coin with black text&#10;&#10;AI-generated content may be incorrect.">
            <a:extLst>
              <a:ext uri="{FF2B5EF4-FFF2-40B4-BE49-F238E27FC236}">
                <a16:creationId xmlns:a16="http://schemas.microsoft.com/office/drawing/2014/main" id="{6F8782E8-A6CE-C621-2D43-9450A9C876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004" y="1866900"/>
            <a:ext cx="6074196" cy="607419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DD5C6B-032B-EF89-C96D-20E63B4E9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C09AFE0-CEAF-4BCC-433F-87F9DE177468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549493B-E7FE-4479-98CD-0F14473871F6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2E986BC-BC14-B23A-3035-0E68DF3D3C4B}"/>
              </a:ext>
            </a:extLst>
          </p:cNvPr>
          <p:cNvSpPr/>
          <p:nvPr/>
        </p:nvSpPr>
        <p:spPr>
          <a:xfrm>
            <a:off x="5817787" y="8740647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94F3195-F439-E987-8B69-7BF901597E55}"/>
              </a:ext>
            </a:extLst>
          </p:cNvPr>
          <p:cNvSpPr/>
          <p:nvPr/>
        </p:nvSpPr>
        <p:spPr>
          <a:xfrm>
            <a:off x="-229389" y="-227573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0" y="0"/>
                </a:moveTo>
                <a:lnTo>
                  <a:pt x="7006260" y="0"/>
                </a:lnTo>
                <a:lnTo>
                  <a:pt x="7006260" y="2568306"/>
                </a:lnTo>
                <a:lnTo>
                  <a:pt x="0" y="25683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E608075-4479-BE4A-0A68-45DDDCE823E3}"/>
              </a:ext>
            </a:extLst>
          </p:cNvPr>
          <p:cNvSpPr/>
          <p:nvPr/>
        </p:nvSpPr>
        <p:spPr>
          <a:xfrm flipH="1">
            <a:off x="1151112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7006260" y="0"/>
                </a:moveTo>
                <a:lnTo>
                  <a:pt x="0" y="0"/>
                </a:lnTo>
                <a:lnTo>
                  <a:pt x="0" y="2568306"/>
                </a:lnTo>
                <a:lnTo>
                  <a:pt x="7006260" y="2568306"/>
                </a:lnTo>
                <a:lnTo>
                  <a:pt x="700626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19C419CD-11D3-ACBB-D6A4-C61C3D8EC9C2}"/>
              </a:ext>
            </a:extLst>
          </p:cNvPr>
          <p:cNvSpPr txBox="1"/>
          <p:nvPr/>
        </p:nvSpPr>
        <p:spPr>
          <a:xfrm>
            <a:off x="1294814" y="2340733"/>
            <a:ext cx="16103594" cy="4294574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br>
              <a:rPr lang="fr-BE" sz="2800"/>
            </a:br>
            <a:endParaRPr lang="nl-BE" sz="2800" b="1">
              <a:solidFill>
                <a:schemeClr val="bg1"/>
              </a:solidFill>
              <a:latin typeface="Abadi" panose="020B0604020104020204" pitchFamily="34" charset="77"/>
              <a:ea typeface="Josefin Sans"/>
              <a:cs typeface="Abadi" panose="020F0502020204030204" pitchFamily="34" charset="0"/>
              <a:sym typeface="Josefin Sans"/>
            </a:endParaRP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nl-BE" sz="2800" b="1" u="sng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 </a:t>
            </a:r>
            <a:r>
              <a:rPr lang="nl-BE" sz="2800" b="1" u="sng" noProof="0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br>
              <a:rPr lang="fr-BE" sz="2800">
                <a:solidFill>
                  <a:schemeClr val="bg1"/>
                </a:solidFill>
                <a:latin typeface="Abadi" panose="020B0604020104020204" pitchFamily="34" charset="77"/>
              </a:rPr>
            </a:br>
            <a:br>
              <a:rPr lang="fr-BE" sz="2800">
                <a:solidFill>
                  <a:schemeClr val="bg1"/>
                </a:solidFill>
                <a:latin typeface="Abadi" panose="020B0604020104020204" pitchFamily="34" charset="77"/>
              </a:rPr>
            </a:b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Tx/>
              <a:buChar char="-"/>
            </a:pPr>
            <a:endParaRPr lang="fr-FR" sz="3200" noProof="0">
              <a:solidFill>
                <a:srgbClr val="FFFFFF"/>
              </a:solidFill>
              <a:latin typeface="Abadi" panose="020F0502020204030204" pitchFamily="34" charset="0"/>
              <a:ea typeface="Josefin Sans"/>
              <a:cs typeface="Abadi" panose="020F0502020204030204" pitchFamily="34" charset="0"/>
              <a:sym typeface="Josefin San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EDDC87A-891C-18E3-B025-D4285668C124}"/>
              </a:ext>
            </a:extLst>
          </p:cNvPr>
          <p:cNvSpPr txBox="1"/>
          <p:nvPr/>
        </p:nvSpPr>
        <p:spPr>
          <a:xfrm>
            <a:off x="2932961" y="838912"/>
            <a:ext cx="12044993" cy="1187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833"/>
              </a:lnSpc>
              <a:spcBef>
                <a:spcPct val="0"/>
              </a:spcBef>
            </a:pPr>
            <a:r>
              <a:rPr lang="fr-FR" sz="7024" b="1" u="none" strike="noStrike" noProof="0" dirty="0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Programme animations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246DC5F-250E-7DD4-54BB-F0FCD5B29979}"/>
              </a:ext>
            </a:extLst>
          </p:cNvPr>
          <p:cNvSpPr txBox="1"/>
          <p:nvPr/>
        </p:nvSpPr>
        <p:spPr>
          <a:xfrm>
            <a:off x="12619773" y="682095"/>
            <a:ext cx="93770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br>
              <a:rPr lang="fr-BE"/>
            </a:br>
            <a:br>
              <a:rPr lang="fr-BE"/>
            </a:br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BDBA97D-512C-67C6-2D16-9043C1AD31F7}"/>
              </a:ext>
            </a:extLst>
          </p:cNvPr>
          <p:cNvSpPr txBox="1"/>
          <p:nvPr/>
        </p:nvSpPr>
        <p:spPr>
          <a:xfrm>
            <a:off x="-3783106" y="8928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2410D48-BC6A-CAE1-CA8E-C1297F08C920}"/>
              </a:ext>
            </a:extLst>
          </p:cNvPr>
          <p:cNvSpPr txBox="1"/>
          <p:nvPr/>
        </p:nvSpPr>
        <p:spPr>
          <a:xfrm>
            <a:off x="2590800" y="2628316"/>
            <a:ext cx="7535272" cy="684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 </a:t>
            </a:r>
          </a:p>
        </p:txBody>
      </p:sp>
      <p:pic>
        <p:nvPicPr>
          <p:cNvPr id="12" name="Picture 15" descr="A white and blue card with blue text and clouds&#10;&#10;AI-generated content may be incorrect.">
            <a:extLst>
              <a:ext uri="{FF2B5EF4-FFF2-40B4-BE49-F238E27FC236}">
                <a16:creationId xmlns:a16="http://schemas.microsoft.com/office/drawing/2014/main" id="{23D8901F-0CFE-9B9A-FB1E-BFEFDCA0F6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"/>
          <a:stretch/>
        </p:blipFill>
        <p:spPr>
          <a:xfrm>
            <a:off x="5523995" y="13534"/>
            <a:ext cx="7240010" cy="1027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92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882672-A7C4-3321-DB19-163841412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9CD8D65-43A9-53D0-5D35-642EB59070D2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0466DBE-B92C-0CEE-D03C-AD420E6E65BA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C038ADC-2C3D-12A1-74DF-ABB6CE2984A1}"/>
              </a:ext>
            </a:extLst>
          </p:cNvPr>
          <p:cNvSpPr/>
          <p:nvPr/>
        </p:nvSpPr>
        <p:spPr>
          <a:xfrm>
            <a:off x="5817787" y="8740647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D392FA7-43C6-1570-657F-CAF183A5BC1E}"/>
              </a:ext>
            </a:extLst>
          </p:cNvPr>
          <p:cNvSpPr/>
          <p:nvPr/>
        </p:nvSpPr>
        <p:spPr>
          <a:xfrm>
            <a:off x="-22938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0" y="0"/>
                </a:moveTo>
                <a:lnTo>
                  <a:pt x="7006260" y="0"/>
                </a:lnTo>
                <a:lnTo>
                  <a:pt x="7006260" y="2568306"/>
                </a:lnTo>
                <a:lnTo>
                  <a:pt x="0" y="25683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86CB1D5-0518-D3E2-0555-1804E19FEED8}"/>
              </a:ext>
            </a:extLst>
          </p:cNvPr>
          <p:cNvSpPr/>
          <p:nvPr/>
        </p:nvSpPr>
        <p:spPr>
          <a:xfrm flipH="1">
            <a:off x="1151112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7006260" y="0"/>
                </a:moveTo>
                <a:lnTo>
                  <a:pt x="0" y="0"/>
                </a:lnTo>
                <a:lnTo>
                  <a:pt x="0" y="2568306"/>
                </a:lnTo>
                <a:lnTo>
                  <a:pt x="7006260" y="2568306"/>
                </a:lnTo>
                <a:lnTo>
                  <a:pt x="700626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270286DB-EC75-7936-CEED-B87D54B56A42}"/>
              </a:ext>
            </a:extLst>
          </p:cNvPr>
          <p:cNvGrpSpPr/>
          <p:nvPr/>
        </p:nvGrpSpPr>
        <p:grpSpPr>
          <a:xfrm>
            <a:off x="1276811" y="817452"/>
            <a:ext cx="16305367" cy="8652095"/>
            <a:chOff x="0" y="0"/>
            <a:chExt cx="3691212" cy="1868218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20713466-85CA-FAC7-77D4-D9D6087CC3BA}"/>
                </a:ext>
              </a:extLst>
            </p:cNvPr>
            <p:cNvSpPr/>
            <p:nvPr/>
          </p:nvSpPr>
          <p:spPr>
            <a:xfrm>
              <a:off x="0" y="0"/>
              <a:ext cx="3691212" cy="1868218"/>
            </a:xfrm>
            <a:custGeom>
              <a:avLst/>
              <a:gdLst/>
              <a:ahLst/>
              <a:cxnLst/>
              <a:rect l="l" t="t" r="r" b="b"/>
              <a:pathLst>
                <a:path w="3691212" h="1868218">
                  <a:moveTo>
                    <a:pt x="28172" y="0"/>
                  </a:moveTo>
                  <a:lnTo>
                    <a:pt x="3663040" y="0"/>
                  </a:lnTo>
                  <a:cubicBezTo>
                    <a:pt x="3670511" y="0"/>
                    <a:pt x="3677677" y="2968"/>
                    <a:pt x="3682960" y="8252"/>
                  </a:cubicBezTo>
                  <a:cubicBezTo>
                    <a:pt x="3688244" y="13535"/>
                    <a:pt x="3691212" y="20701"/>
                    <a:pt x="3691212" y="28172"/>
                  </a:cubicBezTo>
                  <a:lnTo>
                    <a:pt x="3691212" y="1840045"/>
                  </a:lnTo>
                  <a:cubicBezTo>
                    <a:pt x="3691212" y="1855605"/>
                    <a:pt x="3678599" y="1868218"/>
                    <a:pt x="3663040" y="1868218"/>
                  </a:cubicBezTo>
                  <a:lnTo>
                    <a:pt x="28172" y="1868218"/>
                  </a:lnTo>
                  <a:cubicBezTo>
                    <a:pt x="12613" y="1868218"/>
                    <a:pt x="0" y="1855605"/>
                    <a:pt x="0" y="1840045"/>
                  </a:cubicBezTo>
                  <a:lnTo>
                    <a:pt x="0" y="28172"/>
                  </a:lnTo>
                  <a:cubicBezTo>
                    <a:pt x="0" y="12613"/>
                    <a:pt x="12613" y="0"/>
                    <a:pt x="28172" y="0"/>
                  </a:cubicBezTo>
                  <a:close/>
                </a:path>
              </a:pathLst>
            </a:custGeom>
            <a:solidFill>
              <a:srgbClr val="2C3241"/>
            </a:solidFill>
          </p:spPr>
          <p:txBody>
            <a:bodyPr/>
            <a:lstStyle/>
            <a:p>
              <a:endParaRPr lang="fr-FR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7514C91C-AE43-AF3F-7767-CB1DCAF1D5A6}"/>
                </a:ext>
              </a:extLst>
            </p:cNvPr>
            <p:cNvSpPr txBox="1"/>
            <p:nvPr/>
          </p:nvSpPr>
          <p:spPr>
            <a:xfrm>
              <a:off x="0" y="-38100"/>
              <a:ext cx="3691212" cy="1906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67289484-92B5-84EF-BF65-CA9EDC6BF337}"/>
              </a:ext>
            </a:extLst>
          </p:cNvPr>
          <p:cNvSpPr txBox="1"/>
          <p:nvPr/>
        </p:nvSpPr>
        <p:spPr>
          <a:xfrm>
            <a:off x="1705103" y="2561478"/>
            <a:ext cx="14877794" cy="5079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nl-BE" sz="2800" noProof="0" dirty="0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Le bois n’est pas une piste de vélo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nl-BE" sz="2800" dirty="0">
                <a:solidFill>
                  <a:schemeClr val="bg1"/>
                </a:solidFill>
                <a:latin typeface="Abadi" panose="020B0604020104020204" pitchFamily="34" charset="77"/>
                <a:sym typeface="Josefin Sans"/>
              </a:rPr>
              <a:t>Respecter les familles, les animaux, et les promeneurs 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nl-BE" sz="2800" dirty="0">
                <a:solidFill>
                  <a:schemeClr val="bg1"/>
                </a:solidFill>
                <a:latin typeface="Abadi" panose="020B0604020104020204" pitchFamily="34" charset="77"/>
                <a:sym typeface="Josefin Sans"/>
              </a:rPr>
              <a:t>La vitesse au bois est limitée à l’allure du pas (5km/h)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endParaRPr lang="nl-BE" sz="2800" dirty="0">
              <a:solidFill>
                <a:schemeClr val="bg1"/>
              </a:solidFill>
              <a:latin typeface="Abadi" panose="020B0604020104020204" pitchFamily="34" charset="77"/>
              <a:sym typeface="Josefin Sans"/>
            </a:endParaRP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nl-BE" sz="2800" dirty="0">
                <a:solidFill>
                  <a:schemeClr val="bg1"/>
                </a:solidFill>
                <a:latin typeface="Abadi" panose="020B0604020104020204" pitchFamily="34" charset="77"/>
                <a:sym typeface="Josefin Sans"/>
              </a:rPr>
              <a:t>Organisez vos entrainements autre part que dans le bois :) </a:t>
            </a:r>
            <a:endParaRPr lang="fr-FR" sz="2800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r>
              <a:rPr lang="fr-FR" sz="2800" dirty="0">
                <a:solidFill>
                  <a:schemeClr val="bg1"/>
                </a:solidFill>
                <a:latin typeface="Abadi" panose="020B0604020104020204" pitchFamily="34" charset="77"/>
              </a:rPr>
              <a:t>	</a:t>
            </a:r>
            <a:br>
              <a:rPr lang="fr-BE" sz="2800" dirty="0">
                <a:solidFill>
                  <a:schemeClr val="bg1"/>
                </a:solidFill>
                <a:latin typeface="Abadi" panose="020B0604020104020204" pitchFamily="34" charset="77"/>
              </a:rPr>
            </a:br>
            <a:br>
              <a:rPr lang="fr-BE" sz="2800" dirty="0">
                <a:solidFill>
                  <a:schemeClr val="bg1"/>
                </a:solidFill>
                <a:latin typeface="Abadi" panose="020B0604020104020204" pitchFamily="34" charset="77"/>
              </a:rPr>
            </a:br>
            <a:endParaRPr lang="fr-BE" sz="2800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Tx/>
              <a:buChar char="-"/>
            </a:pPr>
            <a:endParaRPr lang="fr-FR" sz="3200" noProof="0" dirty="0">
              <a:solidFill>
                <a:srgbClr val="FFFFFF"/>
              </a:solidFill>
              <a:latin typeface="Abadi" panose="020F0502020204030204" pitchFamily="34" charset="0"/>
              <a:ea typeface="Josefin Sans"/>
              <a:cs typeface="Abadi" panose="020F0502020204030204" pitchFamily="34" charset="0"/>
              <a:sym typeface="Josefin San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708FE1D1-9538-AFCE-1992-20D7FFC856F5}"/>
              </a:ext>
            </a:extLst>
          </p:cNvPr>
          <p:cNvSpPr txBox="1"/>
          <p:nvPr/>
        </p:nvSpPr>
        <p:spPr>
          <a:xfrm>
            <a:off x="1371605" y="808660"/>
            <a:ext cx="5405266" cy="1221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833"/>
              </a:lnSpc>
              <a:spcBef>
                <a:spcPct val="0"/>
              </a:spcBef>
            </a:pPr>
            <a:r>
              <a:rPr lang="fr-FR" sz="7024" b="1" u="none" strike="noStrike" noProof="0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Règlemen</a:t>
            </a:r>
            <a:r>
              <a:rPr lang="fr-FR" sz="7024" b="1" noProof="0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t </a:t>
            </a:r>
            <a:endParaRPr lang="fr-FR" sz="7024" b="1" u="none" strike="noStrike" noProof="0">
              <a:solidFill>
                <a:srgbClr val="76B2E4"/>
              </a:solidFill>
              <a:latin typeface="Waffle Soft"/>
              <a:ea typeface="Waffle Soft"/>
              <a:cs typeface="Waffle Soft"/>
              <a:sym typeface="Waffle Soft"/>
            </a:endParaRPr>
          </a:p>
        </p:txBody>
      </p:sp>
    </p:spTree>
    <p:extLst>
      <p:ext uri="{BB962C8B-B14F-4D97-AF65-F5344CB8AC3E}">
        <p14:creationId xmlns:p14="http://schemas.microsoft.com/office/powerpoint/2010/main" val="34802051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4">
            <a:extLst>
              <a:ext uri="{FF2B5EF4-FFF2-40B4-BE49-F238E27FC236}">
                <a16:creationId xmlns:a16="http://schemas.microsoft.com/office/drawing/2014/main" id="{DEC1AEA3-E62A-A022-164C-C6337F68EDAC}"/>
              </a:ext>
            </a:extLst>
          </p:cNvPr>
          <p:cNvSpPr/>
          <p:nvPr/>
        </p:nvSpPr>
        <p:spPr>
          <a:xfrm>
            <a:off x="5817787" y="8740647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C02E35-5A8A-3C88-3DC4-BA2DD339D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552" y="18296"/>
            <a:ext cx="7240010" cy="10269383"/>
          </a:xfrm>
          <a:prstGeom prst="rect">
            <a:avLst/>
          </a:prstGeom>
        </p:spPr>
      </p:pic>
      <p:sp>
        <p:nvSpPr>
          <p:cNvPr id="2" name="Freeform 5">
            <a:extLst>
              <a:ext uri="{FF2B5EF4-FFF2-40B4-BE49-F238E27FC236}">
                <a16:creationId xmlns:a16="http://schemas.microsoft.com/office/drawing/2014/main" id="{44D712FD-6D3D-F649-171B-A5976221AC77}"/>
              </a:ext>
            </a:extLst>
          </p:cNvPr>
          <p:cNvSpPr/>
          <p:nvPr/>
        </p:nvSpPr>
        <p:spPr>
          <a:xfrm>
            <a:off x="-229389" y="-227573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0" y="0"/>
                </a:moveTo>
                <a:lnTo>
                  <a:pt x="7006260" y="0"/>
                </a:lnTo>
                <a:lnTo>
                  <a:pt x="7006260" y="2568306"/>
                </a:lnTo>
                <a:lnTo>
                  <a:pt x="0" y="25683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AD8E7B1B-7496-745C-B29A-DDD6533A35DC}"/>
              </a:ext>
            </a:extLst>
          </p:cNvPr>
          <p:cNvSpPr/>
          <p:nvPr/>
        </p:nvSpPr>
        <p:spPr>
          <a:xfrm flipH="1">
            <a:off x="1151112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7006260" y="0"/>
                </a:moveTo>
                <a:lnTo>
                  <a:pt x="0" y="0"/>
                </a:lnTo>
                <a:lnTo>
                  <a:pt x="0" y="2568306"/>
                </a:lnTo>
                <a:lnTo>
                  <a:pt x="7006260" y="2568306"/>
                </a:lnTo>
                <a:lnTo>
                  <a:pt x="700626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757BB552-BC4C-90C2-2224-7CD514FE2D54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B1D12C87-E123-3FF5-E4AB-AAF30ACF6F61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7510899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3" name="Freeform 3"/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Freeform 4"/>
          <p:cNvSpPr/>
          <p:nvPr/>
        </p:nvSpPr>
        <p:spPr>
          <a:xfrm>
            <a:off x="5817787" y="8740647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/>
          <p:cNvSpPr/>
          <p:nvPr/>
        </p:nvSpPr>
        <p:spPr>
          <a:xfrm flipH="1">
            <a:off x="13833109" y="-419658"/>
            <a:ext cx="5916426" cy="3517584"/>
          </a:xfrm>
          <a:custGeom>
            <a:avLst/>
            <a:gdLst/>
            <a:ahLst/>
            <a:cxnLst/>
            <a:rect l="l" t="t" r="r" b="b"/>
            <a:pathLst>
              <a:path w="5916426" h="3517584">
                <a:moveTo>
                  <a:pt x="5916426" y="0"/>
                </a:moveTo>
                <a:lnTo>
                  <a:pt x="0" y="0"/>
                </a:lnTo>
                <a:lnTo>
                  <a:pt x="0" y="3517584"/>
                </a:lnTo>
                <a:lnTo>
                  <a:pt x="5916426" y="3517584"/>
                </a:lnTo>
                <a:lnTo>
                  <a:pt x="591642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/>
          <p:cNvSpPr/>
          <p:nvPr/>
        </p:nvSpPr>
        <p:spPr>
          <a:xfrm>
            <a:off x="-3177018" y="0"/>
            <a:ext cx="8411436" cy="2678268"/>
          </a:xfrm>
          <a:custGeom>
            <a:avLst/>
            <a:gdLst/>
            <a:ahLst/>
            <a:cxnLst/>
            <a:rect l="l" t="t" r="r" b="b"/>
            <a:pathLst>
              <a:path w="8411436" h="2678268">
                <a:moveTo>
                  <a:pt x="0" y="0"/>
                </a:moveTo>
                <a:lnTo>
                  <a:pt x="8411436" y="0"/>
                </a:lnTo>
                <a:lnTo>
                  <a:pt x="8411436" y="2678268"/>
                </a:lnTo>
                <a:lnTo>
                  <a:pt x="0" y="26782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145E1CE6-46AE-31EC-BADD-4871A99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A7653C-F482-A23E-6792-553962D9F3E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16465" y="682095"/>
            <a:ext cx="16858789" cy="9050448"/>
            <a:chOff x="0" y="0"/>
            <a:chExt cx="3691212" cy="1868218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477C36A-3086-9880-EC0B-B0DBB2E706A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3691212" cy="1868218"/>
            </a:xfrm>
            <a:custGeom>
              <a:avLst/>
              <a:gdLst/>
              <a:ahLst/>
              <a:cxnLst/>
              <a:rect l="l" t="t" r="r" b="b"/>
              <a:pathLst>
                <a:path w="3691212" h="1868218">
                  <a:moveTo>
                    <a:pt x="28172" y="0"/>
                  </a:moveTo>
                  <a:lnTo>
                    <a:pt x="3663040" y="0"/>
                  </a:lnTo>
                  <a:cubicBezTo>
                    <a:pt x="3670511" y="0"/>
                    <a:pt x="3677677" y="2968"/>
                    <a:pt x="3682960" y="8252"/>
                  </a:cubicBezTo>
                  <a:cubicBezTo>
                    <a:pt x="3688244" y="13535"/>
                    <a:pt x="3691212" y="20701"/>
                    <a:pt x="3691212" y="28172"/>
                  </a:cubicBezTo>
                  <a:lnTo>
                    <a:pt x="3691212" y="1840045"/>
                  </a:lnTo>
                  <a:cubicBezTo>
                    <a:pt x="3691212" y="1855605"/>
                    <a:pt x="3678599" y="1868218"/>
                    <a:pt x="3663040" y="1868218"/>
                  </a:cubicBezTo>
                  <a:lnTo>
                    <a:pt x="28172" y="1868218"/>
                  </a:lnTo>
                  <a:cubicBezTo>
                    <a:pt x="12613" y="1868218"/>
                    <a:pt x="0" y="1855605"/>
                    <a:pt x="0" y="1840045"/>
                  </a:cubicBezTo>
                  <a:lnTo>
                    <a:pt x="0" y="28172"/>
                  </a:lnTo>
                  <a:cubicBezTo>
                    <a:pt x="0" y="12613"/>
                    <a:pt x="12613" y="0"/>
                    <a:pt x="28172" y="0"/>
                  </a:cubicBezTo>
                  <a:close/>
                </a:path>
              </a:pathLst>
            </a:custGeom>
            <a:solidFill>
              <a:srgbClr val="2C3241"/>
            </a:solidFill>
          </p:spPr>
          <p:txBody>
            <a:bodyPr/>
            <a:lstStyle/>
            <a:p>
              <a:endParaRPr lang="fr-FR" noProof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AD69C06-55E3-85BE-C866-39FBFFF2C82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3691212" cy="1906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00E4036-B58E-10B0-CCBA-4C250155797D}"/>
              </a:ext>
            </a:extLst>
          </p:cNvPr>
          <p:cNvSpPr txBox="1"/>
          <p:nvPr/>
        </p:nvSpPr>
        <p:spPr>
          <a:xfrm>
            <a:off x="1294814" y="2340733"/>
            <a:ext cx="16103594" cy="4294574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br>
              <a:rPr lang="fr-BE" sz="2800"/>
            </a:br>
            <a:endParaRPr lang="nl-BE" sz="2800" b="1">
              <a:solidFill>
                <a:schemeClr val="bg1"/>
              </a:solidFill>
              <a:latin typeface="Abadi" panose="020B0604020104020204" pitchFamily="34" charset="77"/>
              <a:ea typeface="Josefin Sans"/>
              <a:cs typeface="Abadi" panose="020F0502020204030204" pitchFamily="34" charset="0"/>
              <a:sym typeface="Josefin Sans"/>
            </a:endParaRP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nl-BE" sz="2800" b="1" u="sng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 </a:t>
            </a:r>
            <a:r>
              <a:rPr lang="nl-BE" sz="2800" b="1" u="sng" noProof="0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br>
              <a:rPr lang="fr-BE" sz="2800">
                <a:solidFill>
                  <a:schemeClr val="bg1"/>
                </a:solidFill>
                <a:latin typeface="Abadi" panose="020B0604020104020204" pitchFamily="34" charset="77"/>
              </a:rPr>
            </a:br>
            <a:br>
              <a:rPr lang="fr-BE" sz="2800">
                <a:solidFill>
                  <a:schemeClr val="bg1"/>
                </a:solidFill>
                <a:latin typeface="Abadi" panose="020B0604020104020204" pitchFamily="34" charset="77"/>
              </a:rPr>
            </a:b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Tx/>
              <a:buChar char="-"/>
            </a:pPr>
            <a:endParaRPr lang="fr-FR" sz="3200" noProof="0">
              <a:solidFill>
                <a:srgbClr val="FFFFFF"/>
              </a:solidFill>
              <a:latin typeface="Abadi" panose="020F0502020204030204" pitchFamily="34" charset="0"/>
              <a:ea typeface="Josefin Sans"/>
              <a:cs typeface="Abadi" panose="020F0502020204030204" pitchFamily="34" charset="0"/>
              <a:sym typeface="Josefin San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4F240D-3EE3-3433-268E-2675CCD758AD}"/>
              </a:ext>
            </a:extLst>
          </p:cNvPr>
          <p:cNvSpPr txBox="1"/>
          <p:nvPr/>
        </p:nvSpPr>
        <p:spPr>
          <a:xfrm>
            <a:off x="2932961" y="838912"/>
            <a:ext cx="12044993" cy="1187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833"/>
              </a:lnSpc>
              <a:spcBef>
                <a:spcPct val="0"/>
              </a:spcBef>
            </a:pPr>
            <a:r>
              <a:rPr lang="fr-FR" sz="7024" b="1" u="none" strike="noStrike" noProof="0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Tournoi de foot</a:t>
            </a:r>
          </a:p>
        </p:txBody>
      </p:sp>
      <p:sp>
        <p:nvSpPr>
          <p:cNvPr id="15" name="ZoneTexte 15">
            <a:extLst>
              <a:ext uri="{FF2B5EF4-FFF2-40B4-BE49-F238E27FC236}">
                <a16:creationId xmlns:a16="http://schemas.microsoft.com/office/drawing/2014/main" id="{29A66293-4BD7-00EA-7298-4DCA184C888E}"/>
              </a:ext>
            </a:extLst>
          </p:cNvPr>
          <p:cNvSpPr txBox="1"/>
          <p:nvPr/>
        </p:nvSpPr>
        <p:spPr>
          <a:xfrm>
            <a:off x="2351484" y="4447282"/>
            <a:ext cx="39839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fr-BE" sz="3200" b="1">
                <a:solidFill>
                  <a:schemeClr val="bg1"/>
                </a:solidFill>
                <a:latin typeface="Abadi" panose="020B0604020104020204" pitchFamily="34" charset="77"/>
              </a:rPr>
              <a:t>Nombre limité d’équipes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03CFB6E-8ECC-3602-661C-78895FD20051}"/>
              </a:ext>
            </a:extLst>
          </p:cNvPr>
          <p:cNvSpPr txBox="1"/>
          <p:nvPr/>
        </p:nvSpPr>
        <p:spPr>
          <a:xfrm>
            <a:off x="8033708" y="4447282"/>
            <a:ext cx="22205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fr-BE" sz="3200" b="1">
                <a:solidFill>
                  <a:schemeClr val="bg1"/>
                </a:solidFill>
                <a:latin typeface="Abadi" panose="020B0604020104020204" pitchFamily="34" charset="77"/>
              </a:rPr>
              <a:t>Fournir </a:t>
            </a:r>
          </a:p>
          <a:p>
            <a:pPr algn="ctr" fontAlgn="base"/>
            <a:r>
              <a:rPr lang="fr-BE" sz="3200" b="1">
                <a:solidFill>
                  <a:schemeClr val="bg1"/>
                </a:solidFill>
                <a:latin typeface="Abadi" panose="020B0604020104020204" pitchFamily="34" charset="77"/>
              </a:rPr>
              <a:t>un arbitre</a:t>
            </a:r>
          </a:p>
        </p:txBody>
      </p:sp>
      <p:sp>
        <p:nvSpPr>
          <p:cNvPr id="19" name="ZoneTexte 15">
            <a:extLst>
              <a:ext uri="{FF2B5EF4-FFF2-40B4-BE49-F238E27FC236}">
                <a16:creationId xmlns:a16="http://schemas.microsoft.com/office/drawing/2014/main" id="{70BF15E5-D42B-5E3B-3D8B-D43B903D3353}"/>
              </a:ext>
            </a:extLst>
          </p:cNvPr>
          <p:cNvSpPr txBox="1"/>
          <p:nvPr/>
        </p:nvSpPr>
        <p:spPr>
          <a:xfrm>
            <a:off x="11957128" y="4447282"/>
            <a:ext cx="42341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fr-FR" sz="3200" b="1">
                <a:solidFill>
                  <a:schemeClr val="bg1"/>
                </a:solidFill>
                <a:latin typeface="Abadi" panose="020B0604020104020204" pitchFamily="34" charset="77"/>
              </a:rPr>
              <a:t>I</a:t>
            </a:r>
            <a:r>
              <a:rPr lang="fr-BE" sz="3200" b="1" err="1">
                <a:solidFill>
                  <a:schemeClr val="bg1"/>
                </a:solidFill>
                <a:latin typeface="Abadi" panose="020B0604020104020204" pitchFamily="34" charset="77"/>
              </a:rPr>
              <a:t>mportance</a:t>
            </a:r>
            <a:r>
              <a:rPr lang="fr-BE" sz="3200" b="1">
                <a:solidFill>
                  <a:schemeClr val="bg1"/>
                </a:solidFill>
                <a:latin typeface="Abadi" panose="020B0604020104020204" pitchFamily="34" charset="77"/>
              </a:rPr>
              <a:t> des règles (</a:t>
            </a:r>
            <a:r>
              <a:rPr lang="fr-BE" sz="3200" b="1" err="1">
                <a:solidFill>
                  <a:schemeClr val="bg1"/>
                </a:solidFill>
                <a:latin typeface="Abadi" panose="020B0604020104020204" pitchFamily="34" charset="77"/>
              </a:rPr>
              <a:t>discalification</a:t>
            </a:r>
            <a:r>
              <a:rPr lang="fr-BE" sz="3200" b="1">
                <a:solidFill>
                  <a:schemeClr val="bg1"/>
                </a:solidFill>
                <a:latin typeface="Abadi" panose="020B0604020104020204" pitchFamily="34" charset="77"/>
              </a:rPr>
              <a:t>)</a:t>
            </a:r>
          </a:p>
        </p:txBody>
      </p:sp>
      <p:sp>
        <p:nvSpPr>
          <p:cNvPr id="20" name="ZoneTexte 15">
            <a:extLst>
              <a:ext uri="{FF2B5EF4-FFF2-40B4-BE49-F238E27FC236}">
                <a16:creationId xmlns:a16="http://schemas.microsoft.com/office/drawing/2014/main" id="{F6DB73F6-4378-1A6E-808C-A2923DEC11A4}"/>
              </a:ext>
            </a:extLst>
          </p:cNvPr>
          <p:cNvSpPr txBox="1"/>
          <p:nvPr/>
        </p:nvSpPr>
        <p:spPr>
          <a:xfrm>
            <a:off x="6553200" y="6802058"/>
            <a:ext cx="510287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fr-BE" sz="4400" b="1" i="0">
                <a:solidFill>
                  <a:schemeClr val="bg1"/>
                </a:solidFill>
                <a:effectLst/>
                <a:latin typeface="Abadi" panose="020B0604020104020204" pitchFamily="34" charset="0"/>
              </a:rPr>
              <a:t> É</a:t>
            </a:r>
            <a:r>
              <a:rPr lang="fr-BE" sz="4400" b="1">
                <a:solidFill>
                  <a:schemeClr val="bg1"/>
                </a:solidFill>
                <a:latin typeface="Abadi" panose="020B0604020104020204" pitchFamily="34" charset="0"/>
              </a:rPr>
              <a:t>quipes féminines </a:t>
            </a:r>
          </a:p>
        </p:txBody>
      </p:sp>
      <p:pic>
        <p:nvPicPr>
          <p:cNvPr id="2050" name="Picture 2" descr="Enchanting Star Emoji Shape PNG">
            <a:extLst>
              <a:ext uri="{FF2B5EF4-FFF2-40B4-BE49-F238E27FC236}">
                <a16:creationId xmlns:a16="http://schemas.microsoft.com/office/drawing/2014/main" id="{9003F973-72A8-DF95-1D7D-5FD527EF9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698" y="6775063"/>
            <a:ext cx="842585" cy="83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Enchanting Star Emoji Shape PNG">
            <a:extLst>
              <a:ext uri="{FF2B5EF4-FFF2-40B4-BE49-F238E27FC236}">
                <a16:creationId xmlns:a16="http://schemas.microsoft.com/office/drawing/2014/main" id="{29AA2003-A57B-94D6-FFD4-B4C4E6BDC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015" y="6775063"/>
            <a:ext cx="842585" cy="83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9840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3" name="Freeform 3"/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Freeform 4"/>
          <p:cNvSpPr/>
          <p:nvPr/>
        </p:nvSpPr>
        <p:spPr>
          <a:xfrm>
            <a:off x="5817787" y="8740647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/>
          <p:cNvSpPr/>
          <p:nvPr/>
        </p:nvSpPr>
        <p:spPr>
          <a:xfrm flipH="1">
            <a:off x="13833109" y="-419658"/>
            <a:ext cx="5916426" cy="3517584"/>
          </a:xfrm>
          <a:custGeom>
            <a:avLst/>
            <a:gdLst/>
            <a:ahLst/>
            <a:cxnLst/>
            <a:rect l="l" t="t" r="r" b="b"/>
            <a:pathLst>
              <a:path w="5916426" h="3517584">
                <a:moveTo>
                  <a:pt x="5916426" y="0"/>
                </a:moveTo>
                <a:lnTo>
                  <a:pt x="0" y="0"/>
                </a:lnTo>
                <a:lnTo>
                  <a:pt x="0" y="3517584"/>
                </a:lnTo>
                <a:lnTo>
                  <a:pt x="5916426" y="3517584"/>
                </a:lnTo>
                <a:lnTo>
                  <a:pt x="591642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/>
          <p:cNvSpPr/>
          <p:nvPr/>
        </p:nvSpPr>
        <p:spPr>
          <a:xfrm>
            <a:off x="-3177018" y="0"/>
            <a:ext cx="8411436" cy="2678268"/>
          </a:xfrm>
          <a:custGeom>
            <a:avLst/>
            <a:gdLst/>
            <a:ahLst/>
            <a:cxnLst/>
            <a:rect l="l" t="t" r="r" b="b"/>
            <a:pathLst>
              <a:path w="8411436" h="2678268">
                <a:moveTo>
                  <a:pt x="0" y="0"/>
                </a:moveTo>
                <a:lnTo>
                  <a:pt x="8411436" y="0"/>
                </a:lnTo>
                <a:lnTo>
                  <a:pt x="8411436" y="2678268"/>
                </a:lnTo>
                <a:lnTo>
                  <a:pt x="0" y="26782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145E1CE6-46AE-31EC-BADD-4871A99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A9645D85-DA8C-332A-7F59-1AD9EA66363C}"/>
              </a:ext>
            </a:extLst>
          </p:cNvPr>
          <p:cNvSpPr txBox="1"/>
          <p:nvPr/>
        </p:nvSpPr>
        <p:spPr>
          <a:xfrm>
            <a:off x="2927167" y="2067638"/>
            <a:ext cx="1243366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5400" b="1">
                <a:solidFill>
                  <a:srgbClr val="2C3241"/>
                </a:solidFill>
                <a:latin typeface="Waffle Soft"/>
                <a:ea typeface="Waffle Soft"/>
                <a:cs typeface="Waffle Soft"/>
                <a:sym typeface="Waffle Soft"/>
              </a:rPr>
              <a:t>@anim24h</a:t>
            </a:r>
            <a:endParaRPr lang="fr-FR" sz="19900" b="1" u="none" strike="noStrike" noProof="0">
              <a:solidFill>
                <a:srgbClr val="2C3241"/>
              </a:solidFill>
              <a:latin typeface="Waffle Soft"/>
              <a:ea typeface="Waffle Soft"/>
              <a:cs typeface="Waffle Soft"/>
              <a:sym typeface="Waffle Sof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5FDF2F-D225-A38D-4BCD-DFE601AFAD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9000" y="3086100"/>
            <a:ext cx="4014176" cy="40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594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23B577-5189-A51D-2D47-1EA3588F0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EB0BE34-6E2C-2027-396D-D23DAEEE8F0F}"/>
              </a:ext>
            </a:extLst>
          </p:cNvPr>
          <p:cNvSpPr/>
          <p:nvPr/>
        </p:nvSpPr>
        <p:spPr>
          <a:xfrm>
            <a:off x="-229389" y="-689316"/>
            <a:ext cx="9373389" cy="3436032"/>
          </a:xfrm>
          <a:custGeom>
            <a:avLst/>
            <a:gdLst/>
            <a:ahLst/>
            <a:cxnLst/>
            <a:rect l="l" t="t" r="r" b="b"/>
            <a:pathLst>
              <a:path w="9373389" h="3436032">
                <a:moveTo>
                  <a:pt x="0" y="0"/>
                </a:moveTo>
                <a:lnTo>
                  <a:pt x="9373389" y="0"/>
                </a:lnTo>
                <a:lnTo>
                  <a:pt x="9373389" y="3436032"/>
                </a:lnTo>
                <a:lnTo>
                  <a:pt x="0" y="3436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FEE06E83-F4E5-C4FA-9C8A-C1B4DDEE60C4}"/>
              </a:ext>
            </a:extLst>
          </p:cNvPr>
          <p:cNvSpPr txBox="1"/>
          <p:nvPr/>
        </p:nvSpPr>
        <p:spPr>
          <a:xfrm>
            <a:off x="3847620" y="4111210"/>
            <a:ext cx="1120236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fr-FR" sz="9600" b="1">
                <a:solidFill>
                  <a:srgbClr val="2C3241"/>
                </a:solidFill>
                <a:latin typeface="Waffle Soft"/>
                <a:ea typeface="Waffle Soft"/>
                <a:cs typeface="Waffle Soft"/>
                <a:sym typeface="Waffle Soft"/>
              </a:rPr>
              <a:t>Après la course</a:t>
            </a:r>
            <a:endParaRPr lang="fr-FR" sz="9600" b="1" u="none" strike="noStrike" noProof="0">
              <a:solidFill>
                <a:srgbClr val="2C3241"/>
              </a:solidFill>
              <a:latin typeface="Waffle Soft"/>
              <a:ea typeface="Waffle Soft"/>
              <a:cs typeface="Waffle Soft"/>
              <a:sym typeface="Waffle Soft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0C557F3-982B-88C9-97C2-D6E1D090DCF1}"/>
              </a:ext>
            </a:extLst>
          </p:cNvPr>
          <p:cNvSpPr/>
          <p:nvPr/>
        </p:nvSpPr>
        <p:spPr>
          <a:xfrm flipH="1">
            <a:off x="9144000" y="-689316"/>
            <a:ext cx="9373389" cy="3436032"/>
          </a:xfrm>
          <a:custGeom>
            <a:avLst/>
            <a:gdLst/>
            <a:ahLst/>
            <a:cxnLst/>
            <a:rect l="l" t="t" r="r" b="b"/>
            <a:pathLst>
              <a:path w="9373389" h="3436032">
                <a:moveTo>
                  <a:pt x="9373389" y="0"/>
                </a:moveTo>
                <a:lnTo>
                  <a:pt x="0" y="0"/>
                </a:lnTo>
                <a:lnTo>
                  <a:pt x="0" y="3436032"/>
                </a:lnTo>
                <a:lnTo>
                  <a:pt x="9373389" y="3436032"/>
                </a:lnTo>
                <a:lnTo>
                  <a:pt x="93733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4F58265-6D7A-9B2A-231D-6C80254FE326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B0B39A3-7918-C6C9-5CBA-1DE1BAAB81A5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AD3C4B9-9E17-66EE-E6DE-5E71C48E444F}"/>
              </a:ext>
            </a:extLst>
          </p:cNvPr>
          <p:cNvSpPr/>
          <p:nvPr/>
        </p:nvSpPr>
        <p:spPr>
          <a:xfrm>
            <a:off x="5791200" y="9120456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pic>
        <p:nvPicPr>
          <p:cNvPr id="1026" name="Picture 2" descr="montgolfière ">
            <a:extLst>
              <a:ext uri="{FF2B5EF4-FFF2-40B4-BE49-F238E27FC236}">
                <a16:creationId xmlns:a16="http://schemas.microsoft.com/office/drawing/2014/main" id="{F9C1BD6B-8BE4-13DC-EC6B-8E220C9F1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3890">
            <a:off x="-454940" y="4418270"/>
            <a:ext cx="2420815" cy="242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vion ">
            <a:extLst>
              <a:ext uri="{FF2B5EF4-FFF2-40B4-BE49-F238E27FC236}">
                <a16:creationId xmlns:a16="http://schemas.microsoft.com/office/drawing/2014/main" id="{21A0774F-79D7-D32C-E4D4-B6EE0C1B8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9526" flipH="1">
            <a:off x="16567119" y="3098509"/>
            <a:ext cx="1313425" cy="105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9268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033CE4-B222-A8BF-E172-71DB4F6BE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6E75144-9DEF-9C67-7E50-B04A10C7DEA6}"/>
              </a:ext>
            </a:extLst>
          </p:cNvPr>
          <p:cNvSpPr/>
          <p:nvPr/>
        </p:nvSpPr>
        <p:spPr>
          <a:xfrm>
            <a:off x="-229389" y="-689316"/>
            <a:ext cx="9373389" cy="3436032"/>
          </a:xfrm>
          <a:custGeom>
            <a:avLst/>
            <a:gdLst/>
            <a:ahLst/>
            <a:cxnLst/>
            <a:rect l="l" t="t" r="r" b="b"/>
            <a:pathLst>
              <a:path w="9373389" h="3436032">
                <a:moveTo>
                  <a:pt x="0" y="0"/>
                </a:moveTo>
                <a:lnTo>
                  <a:pt x="9373389" y="0"/>
                </a:lnTo>
                <a:lnTo>
                  <a:pt x="9373389" y="3436032"/>
                </a:lnTo>
                <a:lnTo>
                  <a:pt x="0" y="3436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3C89B7A-4F19-4EB1-3B2B-35B9170A4026}"/>
              </a:ext>
            </a:extLst>
          </p:cNvPr>
          <p:cNvSpPr/>
          <p:nvPr/>
        </p:nvSpPr>
        <p:spPr>
          <a:xfrm flipH="1">
            <a:off x="9144000" y="-689316"/>
            <a:ext cx="9373389" cy="3436032"/>
          </a:xfrm>
          <a:custGeom>
            <a:avLst/>
            <a:gdLst/>
            <a:ahLst/>
            <a:cxnLst/>
            <a:rect l="l" t="t" r="r" b="b"/>
            <a:pathLst>
              <a:path w="9373389" h="3436032">
                <a:moveTo>
                  <a:pt x="9373389" y="0"/>
                </a:moveTo>
                <a:lnTo>
                  <a:pt x="0" y="0"/>
                </a:lnTo>
                <a:lnTo>
                  <a:pt x="0" y="3436032"/>
                </a:lnTo>
                <a:lnTo>
                  <a:pt x="9373389" y="3436032"/>
                </a:lnTo>
                <a:lnTo>
                  <a:pt x="93733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C220D4D-C904-A05B-E9E2-BD378DBA680C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5AF3BFF-CD80-5926-565B-B4DBBDAB20EA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32AFFC8-0087-4B6B-1254-83EA3D389D52}"/>
              </a:ext>
            </a:extLst>
          </p:cNvPr>
          <p:cNvSpPr/>
          <p:nvPr/>
        </p:nvSpPr>
        <p:spPr>
          <a:xfrm>
            <a:off x="5791200" y="9120456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pic>
        <p:nvPicPr>
          <p:cNvPr id="1026" name="Picture 2" descr="montgolfière ">
            <a:extLst>
              <a:ext uri="{FF2B5EF4-FFF2-40B4-BE49-F238E27FC236}">
                <a16:creationId xmlns:a16="http://schemas.microsoft.com/office/drawing/2014/main" id="{1AA01134-6F67-9F5F-3E9D-D03B202F3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3890">
            <a:off x="-454940" y="4418270"/>
            <a:ext cx="2420815" cy="242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vion ">
            <a:extLst>
              <a:ext uri="{FF2B5EF4-FFF2-40B4-BE49-F238E27FC236}">
                <a16:creationId xmlns:a16="http://schemas.microsoft.com/office/drawing/2014/main" id="{4D17A045-7B2F-9915-20C5-DCE062AD3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9526" flipH="1">
            <a:off x="16567119" y="3098509"/>
            <a:ext cx="1313425" cy="105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B7E4BB9-D41E-2F74-F265-4313F5B9163C}"/>
              </a:ext>
            </a:extLst>
          </p:cNvPr>
          <p:cNvSpPr txBox="1"/>
          <p:nvPr/>
        </p:nvSpPr>
        <p:spPr>
          <a:xfrm>
            <a:off x="4061460" y="5195054"/>
            <a:ext cx="9646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b="0" i="0">
                <a:solidFill>
                  <a:srgbClr val="000000"/>
                </a:solidFill>
                <a:effectLst/>
              </a:rPr>
              <a:t> </a:t>
            </a:r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9E86857-C5AC-7340-0EEB-3798FC14E28F}"/>
              </a:ext>
            </a:extLst>
          </p:cNvPr>
          <p:cNvSpPr txBox="1"/>
          <p:nvPr/>
        </p:nvSpPr>
        <p:spPr>
          <a:xfrm>
            <a:off x="4050506" y="5201721"/>
            <a:ext cx="9644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b="0" i="0">
                <a:solidFill>
                  <a:srgbClr val="000000"/>
                </a:solidFill>
                <a:effectLst/>
              </a:rPr>
              <a:t> </a:t>
            </a:r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C4C08E2-76DB-1472-4A0E-114230D2B8A3}"/>
              </a:ext>
            </a:extLst>
          </p:cNvPr>
          <p:cNvSpPr/>
          <p:nvPr/>
        </p:nvSpPr>
        <p:spPr>
          <a:xfrm>
            <a:off x="5943600" y="1058287"/>
            <a:ext cx="6400800" cy="193951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>
                <a:latin typeface="Abadi" panose="020B0604020104020204" pitchFamily="34" charset="77"/>
              </a:rPr>
              <a:t>RASSEMBLEMENT</a:t>
            </a:r>
            <a:r>
              <a:rPr lang="fr-FR">
                <a:latin typeface="Abadi" panose="020B0604020104020204" pitchFamily="34" charset="77"/>
              </a:rPr>
              <a:t> 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547799D8-C20F-7588-D2A2-207BF13135AA}"/>
              </a:ext>
            </a:extLst>
          </p:cNvPr>
          <p:cNvSpPr/>
          <p:nvPr/>
        </p:nvSpPr>
        <p:spPr>
          <a:xfrm>
            <a:off x="1429708" y="3147197"/>
            <a:ext cx="4432665" cy="571062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b="1">
                <a:latin typeface="Abadi" panose="020B0604020104020204" pitchFamily="34" charset="77"/>
              </a:rPr>
              <a:t>VÉRIFICATION DES TENTES</a:t>
            </a:r>
          </a:p>
          <a:p>
            <a:pPr algn="ctr"/>
            <a:br>
              <a:rPr lang="fr-BE" sz="3200" b="1">
                <a:latin typeface="Abadi" panose="020B0604020104020204" pitchFamily="34" charset="77"/>
              </a:rPr>
            </a:br>
            <a:r>
              <a:rPr lang="fr-BE" sz="3200" b="1">
                <a:latin typeface="Abadi" panose="020B0604020104020204" pitchFamily="34" charset="77"/>
              </a:rPr>
              <a:t>Ne rien démonter tant que les contrôleurs ne sont pas passés</a:t>
            </a:r>
            <a:r>
              <a:rPr lang="fr-BE" b="1">
                <a:latin typeface="Abadi" panose="020B0604020104020204" pitchFamily="34" charset="77"/>
              </a:rPr>
              <a:t>.</a:t>
            </a:r>
            <a:br>
              <a:rPr lang="fr-BE" b="1">
                <a:latin typeface="Abadi" panose="020B0604020104020204" pitchFamily="34" charset="77"/>
              </a:rPr>
            </a:br>
            <a:endParaRPr lang="fr-FR" b="1">
              <a:latin typeface="Abadi" panose="020B0604020104020204" pitchFamily="34" charset="77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119D622A-DF36-5BCD-1807-F7F05EAE3E49}"/>
              </a:ext>
            </a:extLst>
          </p:cNvPr>
          <p:cNvSpPr/>
          <p:nvPr/>
        </p:nvSpPr>
        <p:spPr>
          <a:xfrm>
            <a:off x="12818961" y="3035638"/>
            <a:ext cx="4432665" cy="571062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C0060FCB-6E8B-FB09-EEA0-71DB5D724380}"/>
              </a:ext>
            </a:extLst>
          </p:cNvPr>
          <p:cNvSpPr/>
          <p:nvPr/>
        </p:nvSpPr>
        <p:spPr>
          <a:xfrm>
            <a:off x="7014003" y="3292450"/>
            <a:ext cx="4432665" cy="571062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vers la droite 19">
            <a:extLst>
              <a:ext uri="{FF2B5EF4-FFF2-40B4-BE49-F238E27FC236}">
                <a16:creationId xmlns:a16="http://schemas.microsoft.com/office/drawing/2014/main" id="{BE5B803C-AB12-F63F-A14D-0E4094600719}"/>
              </a:ext>
            </a:extLst>
          </p:cNvPr>
          <p:cNvSpPr/>
          <p:nvPr/>
        </p:nvSpPr>
        <p:spPr>
          <a:xfrm>
            <a:off x="5638800" y="5372100"/>
            <a:ext cx="1981200" cy="990600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vers la droite 20">
            <a:extLst>
              <a:ext uri="{FF2B5EF4-FFF2-40B4-BE49-F238E27FC236}">
                <a16:creationId xmlns:a16="http://schemas.microsoft.com/office/drawing/2014/main" id="{F56C9205-F2F5-7B1B-42CA-F192557CCAE7}"/>
              </a:ext>
            </a:extLst>
          </p:cNvPr>
          <p:cNvSpPr/>
          <p:nvPr/>
        </p:nvSpPr>
        <p:spPr>
          <a:xfrm>
            <a:off x="11262460" y="5543502"/>
            <a:ext cx="1981200" cy="990600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 vers la droite 21">
            <a:extLst>
              <a:ext uri="{FF2B5EF4-FFF2-40B4-BE49-F238E27FC236}">
                <a16:creationId xmlns:a16="http://schemas.microsoft.com/office/drawing/2014/main" id="{9C363EED-4685-8348-5054-81A3225D9398}"/>
              </a:ext>
            </a:extLst>
          </p:cNvPr>
          <p:cNvSpPr/>
          <p:nvPr/>
        </p:nvSpPr>
        <p:spPr>
          <a:xfrm rot="8610057">
            <a:off x="4800600" y="2576041"/>
            <a:ext cx="1981200" cy="990600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8E09B27-F04B-3B07-F5F5-BE42E2E63484}"/>
              </a:ext>
            </a:extLst>
          </p:cNvPr>
          <p:cNvSpPr txBox="1"/>
          <p:nvPr/>
        </p:nvSpPr>
        <p:spPr>
          <a:xfrm>
            <a:off x="7552801" y="4160694"/>
            <a:ext cx="328907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fr-BE" sz="3200" b="1" i="0" u="none" strike="noStrike">
                <a:solidFill>
                  <a:srgbClr val="16411B"/>
                </a:solidFill>
                <a:effectLst/>
                <a:latin typeface="Abadi" panose="020B0604020104020204" pitchFamily="34" charset="77"/>
              </a:rPr>
              <a:t>RETOUR TENTES AUX DÉPÔTS</a:t>
            </a:r>
            <a:endParaRPr lang="fr-BE" sz="3200" b="0" i="0">
              <a:solidFill>
                <a:srgbClr val="000000"/>
              </a:solidFill>
              <a:effectLst/>
              <a:latin typeface="Abadi" panose="020B0604020104020204" pitchFamily="34" charset="77"/>
            </a:endParaRPr>
          </a:p>
          <a:p>
            <a:pPr algn="ctr" rtl="0">
              <a:buNone/>
            </a:pPr>
            <a:br>
              <a:rPr lang="fr-BE" sz="3200" b="1" i="0" u="none" strike="noStrike">
                <a:solidFill>
                  <a:srgbClr val="16411B"/>
                </a:solidFill>
                <a:effectLst/>
                <a:latin typeface="Abadi" panose="020B0604020104020204" pitchFamily="34" charset="77"/>
              </a:rPr>
            </a:br>
            <a:r>
              <a:rPr lang="fr-BE" sz="3200" b="1" i="0" u="none" strike="noStrike">
                <a:solidFill>
                  <a:srgbClr val="16411B"/>
                </a:solidFill>
                <a:effectLst/>
                <a:latin typeface="Abadi" panose="020B0604020104020204" pitchFamily="34" charset="77"/>
              </a:rPr>
              <a:t>Signature du document avec preuve de retour.</a:t>
            </a:r>
            <a:endParaRPr lang="fr-BE" sz="3200" b="0" i="0">
              <a:solidFill>
                <a:srgbClr val="000000"/>
              </a:solidFill>
              <a:effectLst/>
              <a:latin typeface="Abadi" panose="020B0604020104020204" pitchFamily="34" charset="77"/>
            </a:endParaRPr>
          </a:p>
          <a:p>
            <a:pPr>
              <a:buNone/>
            </a:pPr>
            <a:br>
              <a:rPr lang="fr-BE" sz="3200">
                <a:latin typeface="Abadi" panose="020B0604020104020204" pitchFamily="34" charset="77"/>
              </a:rPr>
            </a:br>
            <a:br>
              <a:rPr lang="fr-BE" sz="3200">
                <a:latin typeface="Abadi" panose="020B0604020104020204" pitchFamily="34" charset="77"/>
              </a:rPr>
            </a:br>
            <a:endParaRPr lang="fr-FR" sz="3200">
              <a:latin typeface="Abadi" panose="020B0604020104020204" pitchFamily="34" charset="77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D5D6F56-685C-CE0B-CC8F-8671F9ADD8D7}"/>
              </a:ext>
            </a:extLst>
          </p:cNvPr>
          <p:cNvSpPr txBox="1"/>
          <p:nvPr/>
        </p:nvSpPr>
        <p:spPr>
          <a:xfrm>
            <a:off x="13261522" y="3767707"/>
            <a:ext cx="3459220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fr-BE" sz="3200" b="1" i="0" u="none" strike="noStrike">
                <a:solidFill>
                  <a:schemeClr val="bg1"/>
                </a:solidFill>
                <a:effectLst/>
                <a:latin typeface="Abadi" panose="020B0604020104020204" pitchFamily="34" charset="77"/>
              </a:rPr>
              <a:t>NETTOYAGE EMPLACEMENT</a:t>
            </a:r>
            <a:endParaRPr lang="fr-BE" sz="3200" b="0" i="0">
              <a:solidFill>
                <a:schemeClr val="bg1"/>
              </a:solidFill>
              <a:effectLst/>
              <a:latin typeface="Abadi" panose="020B0604020104020204" pitchFamily="34" charset="77"/>
            </a:endParaRPr>
          </a:p>
          <a:p>
            <a:pPr algn="ctr" rtl="0">
              <a:buNone/>
            </a:pPr>
            <a:br>
              <a:rPr lang="fr-BE" sz="3200" b="1" i="0" u="none" strike="noStrike">
                <a:solidFill>
                  <a:schemeClr val="bg1"/>
                </a:solidFill>
                <a:effectLst/>
                <a:latin typeface="Abadi" panose="020B0604020104020204" pitchFamily="34" charset="77"/>
              </a:rPr>
            </a:br>
            <a:r>
              <a:rPr lang="fr-BE" sz="3200" b="1" i="0" u="none" strike="noStrike">
                <a:solidFill>
                  <a:schemeClr val="bg1"/>
                </a:solidFill>
                <a:effectLst/>
                <a:latin typeface="Abadi" panose="020B0604020104020204" pitchFamily="34" charset="77"/>
              </a:rPr>
              <a:t>Jusqu’à 30 mètres autour de son emplacement. </a:t>
            </a:r>
            <a:endParaRPr lang="fr-BE" sz="3200" b="0" i="0">
              <a:solidFill>
                <a:schemeClr val="bg1"/>
              </a:solidFill>
              <a:effectLst/>
              <a:latin typeface="Abadi" panose="020B0604020104020204" pitchFamily="34" charset="77"/>
            </a:endParaRPr>
          </a:p>
          <a:p>
            <a:pPr>
              <a:buNone/>
            </a:pPr>
            <a:br>
              <a:rPr lang="fr-BE"/>
            </a:br>
            <a:br>
              <a:rPr lang="fr-BE"/>
            </a:br>
            <a:endParaRPr lang="fr-FR"/>
          </a:p>
        </p:txBody>
      </p:sp>
      <p:sp>
        <p:nvSpPr>
          <p:cNvPr id="27" name="Flèche vers la droite 26">
            <a:extLst>
              <a:ext uri="{FF2B5EF4-FFF2-40B4-BE49-F238E27FC236}">
                <a16:creationId xmlns:a16="http://schemas.microsoft.com/office/drawing/2014/main" id="{52633273-A457-393F-B987-9AEA9794AD63}"/>
              </a:ext>
            </a:extLst>
          </p:cNvPr>
          <p:cNvSpPr/>
          <p:nvPr/>
        </p:nvSpPr>
        <p:spPr>
          <a:xfrm>
            <a:off x="16536189" y="5133377"/>
            <a:ext cx="1981200" cy="990600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06437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A858AC-5794-2140-F751-239A2261B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7A38147-802D-CACD-A113-C4CA2F6050F8}"/>
              </a:ext>
            </a:extLst>
          </p:cNvPr>
          <p:cNvSpPr/>
          <p:nvPr/>
        </p:nvSpPr>
        <p:spPr>
          <a:xfrm>
            <a:off x="-229389" y="-689316"/>
            <a:ext cx="9373389" cy="3436032"/>
          </a:xfrm>
          <a:custGeom>
            <a:avLst/>
            <a:gdLst/>
            <a:ahLst/>
            <a:cxnLst/>
            <a:rect l="l" t="t" r="r" b="b"/>
            <a:pathLst>
              <a:path w="9373389" h="3436032">
                <a:moveTo>
                  <a:pt x="0" y="0"/>
                </a:moveTo>
                <a:lnTo>
                  <a:pt x="9373389" y="0"/>
                </a:lnTo>
                <a:lnTo>
                  <a:pt x="9373389" y="3436032"/>
                </a:lnTo>
                <a:lnTo>
                  <a:pt x="0" y="3436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AD7FED4-0E1F-67D5-86F7-215D874FE904}"/>
              </a:ext>
            </a:extLst>
          </p:cNvPr>
          <p:cNvSpPr/>
          <p:nvPr/>
        </p:nvSpPr>
        <p:spPr>
          <a:xfrm flipH="1">
            <a:off x="9144000" y="-689316"/>
            <a:ext cx="9373389" cy="3436032"/>
          </a:xfrm>
          <a:custGeom>
            <a:avLst/>
            <a:gdLst/>
            <a:ahLst/>
            <a:cxnLst/>
            <a:rect l="l" t="t" r="r" b="b"/>
            <a:pathLst>
              <a:path w="9373389" h="3436032">
                <a:moveTo>
                  <a:pt x="9373389" y="0"/>
                </a:moveTo>
                <a:lnTo>
                  <a:pt x="0" y="0"/>
                </a:lnTo>
                <a:lnTo>
                  <a:pt x="0" y="3436032"/>
                </a:lnTo>
                <a:lnTo>
                  <a:pt x="9373389" y="3436032"/>
                </a:lnTo>
                <a:lnTo>
                  <a:pt x="93733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68CF0FF-8B3E-A5DF-ABA2-288104A150FE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C989C3B-2751-D123-39B3-B12A1CC31966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C31148D-ED65-8E02-93A8-7233753553E6}"/>
              </a:ext>
            </a:extLst>
          </p:cNvPr>
          <p:cNvSpPr/>
          <p:nvPr/>
        </p:nvSpPr>
        <p:spPr>
          <a:xfrm>
            <a:off x="5791200" y="9120456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pic>
        <p:nvPicPr>
          <p:cNvPr id="1026" name="Picture 2" descr="montgolfière ">
            <a:extLst>
              <a:ext uri="{FF2B5EF4-FFF2-40B4-BE49-F238E27FC236}">
                <a16:creationId xmlns:a16="http://schemas.microsoft.com/office/drawing/2014/main" id="{B8EB9CE0-7708-44B5-D57C-637D0F5EB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3890">
            <a:off x="-454940" y="4418270"/>
            <a:ext cx="2420815" cy="242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vion ">
            <a:extLst>
              <a:ext uri="{FF2B5EF4-FFF2-40B4-BE49-F238E27FC236}">
                <a16:creationId xmlns:a16="http://schemas.microsoft.com/office/drawing/2014/main" id="{E9C9BFA3-E30D-8AB8-6D84-DE32FE4F9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9526" flipH="1">
            <a:off x="16567119" y="3098509"/>
            <a:ext cx="1313425" cy="105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5B609F5-06E9-1B41-3A86-F8F6C5CE3760}"/>
              </a:ext>
            </a:extLst>
          </p:cNvPr>
          <p:cNvSpPr txBox="1"/>
          <p:nvPr/>
        </p:nvSpPr>
        <p:spPr>
          <a:xfrm>
            <a:off x="4061460" y="5195054"/>
            <a:ext cx="9646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b="0" i="0">
                <a:solidFill>
                  <a:srgbClr val="000000"/>
                </a:solidFill>
                <a:effectLst/>
              </a:rPr>
              <a:t> </a:t>
            </a:r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94B86B9-5E36-AA7A-D2D5-7E784285236D}"/>
              </a:ext>
            </a:extLst>
          </p:cNvPr>
          <p:cNvSpPr txBox="1"/>
          <p:nvPr/>
        </p:nvSpPr>
        <p:spPr>
          <a:xfrm>
            <a:off x="4050506" y="5201721"/>
            <a:ext cx="9644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b="0" i="0">
                <a:solidFill>
                  <a:srgbClr val="000000"/>
                </a:solidFill>
                <a:effectLst/>
              </a:rPr>
              <a:t> </a:t>
            </a:r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F84E388A-49ED-D062-0E52-75B2231CF465}"/>
              </a:ext>
            </a:extLst>
          </p:cNvPr>
          <p:cNvSpPr/>
          <p:nvPr/>
        </p:nvSpPr>
        <p:spPr>
          <a:xfrm>
            <a:off x="1429708" y="3147197"/>
            <a:ext cx="4432665" cy="571062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b="1" dirty="0">
                <a:latin typeface="Abadi" panose="020B0604020104020204" pitchFamily="34" charset="77"/>
              </a:rPr>
              <a:t>CONTRÔLE PROPRETÉ</a:t>
            </a:r>
          </a:p>
          <a:p>
            <a:pPr algn="ctr"/>
            <a:br>
              <a:rPr lang="fr-BE" sz="3200" b="1" dirty="0">
                <a:latin typeface="Abadi" panose="020B0604020104020204" pitchFamily="34" charset="77"/>
              </a:rPr>
            </a:br>
            <a:r>
              <a:rPr lang="fr-BE" sz="3200" b="1" dirty="0">
                <a:latin typeface="Abadi" panose="020B0604020104020204" pitchFamily="34" charset="77"/>
              </a:rPr>
              <a:t>Recevoir document attestant de la propreté du stand</a:t>
            </a:r>
            <a:br>
              <a:rPr lang="fr-BE" b="1" dirty="0">
                <a:latin typeface="Abadi" panose="020B0604020104020204" pitchFamily="34" charset="77"/>
              </a:rPr>
            </a:br>
            <a:endParaRPr lang="fr-FR" b="1" dirty="0">
              <a:latin typeface="Abadi" panose="020B0604020104020204" pitchFamily="34" charset="77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0C640B7-336D-1412-AF6B-AB08DC324FBE}"/>
              </a:ext>
            </a:extLst>
          </p:cNvPr>
          <p:cNvSpPr/>
          <p:nvPr/>
        </p:nvSpPr>
        <p:spPr>
          <a:xfrm>
            <a:off x="7014003" y="3292450"/>
            <a:ext cx="4432665" cy="571062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vers la droite 19">
            <a:extLst>
              <a:ext uri="{FF2B5EF4-FFF2-40B4-BE49-F238E27FC236}">
                <a16:creationId xmlns:a16="http://schemas.microsoft.com/office/drawing/2014/main" id="{3BE087CB-4AB8-1DC7-0573-6F99D7A556C6}"/>
              </a:ext>
            </a:extLst>
          </p:cNvPr>
          <p:cNvSpPr/>
          <p:nvPr/>
        </p:nvSpPr>
        <p:spPr>
          <a:xfrm>
            <a:off x="5638800" y="5372100"/>
            <a:ext cx="1981200" cy="990600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080127D-8172-8780-BA0D-366066EE16B5}"/>
              </a:ext>
            </a:extLst>
          </p:cNvPr>
          <p:cNvSpPr txBox="1"/>
          <p:nvPr/>
        </p:nvSpPr>
        <p:spPr>
          <a:xfrm>
            <a:off x="7552801" y="4160694"/>
            <a:ext cx="328907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fr-BE" sz="3200" b="1" i="0" u="none" strike="noStrike" dirty="0">
                <a:solidFill>
                  <a:srgbClr val="16411B"/>
                </a:solidFill>
                <a:effectLst/>
                <a:latin typeface="Abadi" panose="020B0604020104020204" pitchFamily="34" charset="77"/>
              </a:rPr>
              <a:t>RETOUR PUCES AUX PLAQUES</a:t>
            </a:r>
            <a:endParaRPr lang="fr-BE" sz="3200" b="0" i="0" dirty="0">
              <a:solidFill>
                <a:srgbClr val="000000"/>
              </a:solidFill>
              <a:effectLst/>
              <a:latin typeface="Abadi" panose="020B0604020104020204" pitchFamily="34" charset="77"/>
            </a:endParaRPr>
          </a:p>
          <a:p>
            <a:pPr algn="ctr" rtl="0">
              <a:buNone/>
            </a:pPr>
            <a:br>
              <a:rPr lang="fr-BE" sz="3200" b="1" i="0" u="none" strike="noStrike" dirty="0">
                <a:solidFill>
                  <a:srgbClr val="16411B"/>
                </a:solidFill>
                <a:effectLst/>
                <a:latin typeface="Abadi" panose="020B0604020104020204" pitchFamily="34" charset="77"/>
              </a:rPr>
            </a:br>
            <a:r>
              <a:rPr lang="fr-BE" sz="3200" b="1" i="0" u="none" strike="noStrike" dirty="0">
                <a:solidFill>
                  <a:srgbClr val="16411B"/>
                </a:solidFill>
                <a:effectLst/>
                <a:latin typeface="Abadi" panose="020B0604020104020204" pitchFamily="34" charset="77"/>
              </a:rPr>
              <a:t>Au stand info HAUT muni de la preuve de propreté du stand</a:t>
            </a:r>
            <a:endParaRPr lang="fr-BE" sz="3200" b="0" i="0" dirty="0">
              <a:solidFill>
                <a:srgbClr val="000000"/>
              </a:solidFill>
              <a:effectLst/>
              <a:latin typeface="Abadi" panose="020B0604020104020204" pitchFamily="34" charset="77"/>
            </a:endParaRPr>
          </a:p>
          <a:p>
            <a:pPr>
              <a:buNone/>
            </a:pPr>
            <a:br>
              <a:rPr lang="fr-BE" sz="3200" dirty="0">
                <a:latin typeface="Abadi" panose="020B0604020104020204" pitchFamily="34" charset="77"/>
              </a:rPr>
            </a:br>
            <a:br>
              <a:rPr lang="fr-BE" sz="3200" dirty="0">
                <a:latin typeface="Abadi" panose="020B0604020104020204" pitchFamily="34" charset="77"/>
              </a:rPr>
            </a:br>
            <a:endParaRPr lang="fr-FR" sz="3200" dirty="0">
              <a:latin typeface="Abadi" panose="020B0604020104020204" pitchFamily="34" charset="77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D9D5533-8A2A-8B7C-3C8C-27233ED908C9}"/>
              </a:ext>
            </a:extLst>
          </p:cNvPr>
          <p:cNvSpPr txBox="1"/>
          <p:nvPr/>
        </p:nvSpPr>
        <p:spPr>
          <a:xfrm>
            <a:off x="13261522" y="3767707"/>
            <a:ext cx="3459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br>
              <a:rPr lang="fr-BE"/>
            </a:br>
            <a:br>
              <a:rPr lang="fr-BE"/>
            </a:br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9C0B46D-7C8D-A3C8-B4FB-79F71AD465D7}"/>
              </a:ext>
            </a:extLst>
          </p:cNvPr>
          <p:cNvSpPr/>
          <p:nvPr/>
        </p:nvSpPr>
        <p:spPr>
          <a:xfrm>
            <a:off x="12451103" y="3788805"/>
            <a:ext cx="5736432" cy="44999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>
                <a:latin typeface="Abadi" panose="020B0604020104020204" pitchFamily="34" charset="77"/>
              </a:rPr>
              <a:t>AUTORISATION DE QUITTER LE BOIS</a:t>
            </a:r>
          </a:p>
        </p:txBody>
      </p:sp>
      <p:sp>
        <p:nvSpPr>
          <p:cNvPr id="21" name="Flèche vers la droite 20">
            <a:extLst>
              <a:ext uri="{FF2B5EF4-FFF2-40B4-BE49-F238E27FC236}">
                <a16:creationId xmlns:a16="http://schemas.microsoft.com/office/drawing/2014/main" id="{509389B5-9E04-F606-2D3E-45812B53DF4B}"/>
              </a:ext>
            </a:extLst>
          </p:cNvPr>
          <p:cNvSpPr/>
          <p:nvPr/>
        </p:nvSpPr>
        <p:spPr>
          <a:xfrm>
            <a:off x="11262460" y="5543502"/>
            <a:ext cx="1981200" cy="990600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17823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015FE7-A884-6678-0C3D-6E0F1CC3C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C743E6E-A263-C33F-0E10-4404B5B5B2D7}"/>
              </a:ext>
            </a:extLst>
          </p:cNvPr>
          <p:cNvSpPr/>
          <p:nvPr/>
        </p:nvSpPr>
        <p:spPr>
          <a:xfrm>
            <a:off x="-229389" y="-689316"/>
            <a:ext cx="9373389" cy="3436032"/>
          </a:xfrm>
          <a:custGeom>
            <a:avLst/>
            <a:gdLst/>
            <a:ahLst/>
            <a:cxnLst/>
            <a:rect l="l" t="t" r="r" b="b"/>
            <a:pathLst>
              <a:path w="9373389" h="3436032">
                <a:moveTo>
                  <a:pt x="0" y="0"/>
                </a:moveTo>
                <a:lnTo>
                  <a:pt x="9373389" y="0"/>
                </a:lnTo>
                <a:lnTo>
                  <a:pt x="9373389" y="3436032"/>
                </a:lnTo>
                <a:lnTo>
                  <a:pt x="0" y="3436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09771BD9-7B7B-AAF2-5674-AA639569FA30}"/>
              </a:ext>
            </a:extLst>
          </p:cNvPr>
          <p:cNvSpPr txBox="1"/>
          <p:nvPr/>
        </p:nvSpPr>
        <p:spPr>
          <a:xfrm>
            <a:off x="1508882" y="3701829"/>
            <a:ext cx="1563817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fr-FR" sz="9600" b="1" dirty="0">
                <a:solidFill>
                  <a:srgbClr val="2C3241"/>
                </a:solidFill>
                <a:latin typeface="Waffle Soft"/>
                <a:ea typeface="Waffle Soft"/>
                <a:cs typeface="Waffle Soft"/>
                <a:sym typeface="Waffle Soft"/>
              </a:rPr>
              <a:t>Récolte de nourriture </a:t>
            </a:r>
            <a:endParaRPr lang="fr-FR" sz="9600" b="1" u="none" strike="noStrike" noProof="0" dirty="0">
              <a:solidFill>
                <a:srgbClr val="2C3241"/>
              </a:solidFill>
              <a:latin typeface="Waffle Soft"/>
              <a:ea typeface="Waffle Soft"/>
              <a:cs typeface="Waffle Soft"/>
              <a:sym typeface="Waffle Soft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463621F-59AC-E1E3-EC02-169910EDC92E}"/>
              </a:ext>
            </a:extLst>
          </p:cNvPr>
          <p:cNvSpPr/>
          <p:nvPr/>
        </p:nvSpPr>
        <p:spPr>
          <a:xfrm flipH="1">
            <a:off x="9144000" y="-689316"/>
            <a:ext cx="9373389" cy="3436032"/>
          </a:xfrm>
          <a:custGeom>
            <a:avLst/>
            <a:gdLst/>
            <a:ahLst/>
            <a:cxnLst/>
            <a:rect l="l" t="t" r="r" b="b"/>
            <a:pathLst>
              <a:path w="9373389" h="3436032">
                <a:moveTo>
                  <a:pt x="9373389" y="0"/>
                </a:moveTo>
                <a:lnTo>
                  <a:pt x="0" y="0"/>
                </a:lnTo>
                <a:lnTo>
                  <a:pt x="0" y="3436032"/>
                </a:lnTo>
                <a:lnTo>
                  <a:pt x="9373389" y="3436032"/>
                </a:lnTo>
                <a:lnTo>
                  <a:pt x="93733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1D4519F-E4B5-A71D-0131-596C7BD44D02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7A21408-5ADB-DE7C-C8BF-40D04AC172D3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1A2EB03-32F3-11BA-6F7E-B4ED94D6B0FB}"/>
              </a:ext>
            </a:extLst>
          </p:cNvPr>
          <p:cNvSpPr/>
          <p:nvPr/>
        </p:nvSpPr>
        <p:spPr>
          <a:xfrm>
            <a:off x="5791200" y="9120456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pic>
        <p:nvPicPr>
          <p:cNvPr id="1026" name="Picture 2" descr="montgolfière ">
            <a:extLst>
              <a:ext uri="{FF2B5EF4-FFF2-40B4-BE49-F238E27FC236}">
                <a16:creationId xmlns:a16="http://schemas.microsoft.com/office/drawing/2014/main" id="{ACD57A47-909E-61BE-E293-0D3B10FCC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3890">
            <a:off x="-454940" y="4418270"/>
            <a:ext cx="2420815" cy="242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vion ">
            <a:extLst>
              <a:ext uri="{FF2B5EF4-FFF2-40B4-BE49-F238E27FC236}">
                <a16:creationId xmlns:a16="http://schemas.microsoft.com/office/drawing/2014/main" id="{1FD9C918-62E2-B3B9-E3D3-65062D2FA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9526" flipH="1">
            <a:off x="16567119" y="3098509"/>
            <a:ext cx="1313425" cy="105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BCDFAF8-F85D-4FA2-67C6-476C845CC8CC}"/>
              </a:ext>
            </a:extLst>
          </p:cNvPr>
          <p:cNvSpPr txBox="1"/>
          <p:nvPr/>
        </p:nvSpPr>
        <p:spPr>
          <a:xfrm>
            <a:off x="4884547" y="6211274"/>
            <a:ext cx="96508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4400" b="1" dirty="0">
                <a:solidFill>
                  <a:schemeClr val="bg1"/>
                </a:solidFill>
                <a:latin typeface="Abadi" panose="020B0604020104020204" pitchFamily="34" charset="77"/>
              </a:rPr>
              <a:t>RDV au QG après la course :)  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13634612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ED7AAC-746E-3E06-B4B8-BF1AB9446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1B5DBFC-25EE-3F5B-F89D-0D6E970ED246}"/>
              </a:ext>
            </a:extLst>
          </p:cNvPr>
          <p:cNvSpPr/>
          <p:nvPr/>
        </p:nvSpPr>
        <p:spPr>
          <a:xfrm>
            <a:off x="-229389" y="-689316"/>
            <a:ext cx="9373389" cy="3436032"/>
          </a:xfrm>
          <a:custGeom>
            <a:avLst/>
            <a:gdLst/>
            <a:ahLst/>
            <a:cxnLst/>
            <a:rect l="l" t="t" r="r" b="b"/>
            <a:pathLst>
              <a:path w="9373389" h="3436032">
                <a:moveTo>
                  <a:pt x="0" y="0"/>
                </a:moveTo>
                <a:lnTo>
                  <a:pt x="9373389" y="0"/>
                </a:lnTo>
                <a:lnTo>
                  <a:pt x="9373389" y="3436032"/>
                </a:lnTo>
                <a:lnTo>
                  <a:pt x="0" y="3436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219E9089-1114-7BFA-ECE1-CFFA2EA17A1D}"/>
              </a:ext>
            </a:extLst>
          </p:cNvPr>
          <p:cNvSpPr txBox="1"/>
          <p:nvPr/>
        </p:nvSpPr>
        <p:spPr>
          <a:xfrm>
            <a:off x="3419744" y="4151349"/>
            <a:ext cx="1120236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fr-FR" sz="9600" b="1" u="none" strike="noStrike" noProof="0">
                <a:solidFill>
                  <a:srgbClr val="2C3241"/>
                </a:solidFill>
                <a:latin typeface="Waffle Soft"/>
                <a:ea typeface="Waffle Soft"/>
                <a:cs typeface="Waffle Soft"/>
                <a:sym typeface="Waffle Soft"/>
              </a:rPr>
              <a:t>Préparer la course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0663FD8-7F6B-33BF-BFA2-7D5937669187}"/>
              </a:ext>
            </a:extLst>
          </p:cNvPr>
          <p:cNvSpPr/>
          <p:nvPr/>
        </p:nvSpPr>
        <p:spPr>
          <a:xfrm flipH="1">
            <a:off x="9144000" y="-689316"/>
            <a:ext cx="9373389" cy="3436032"/>
          </a:xfrm>
          <a:custGeom>
            <a:avLst/>
            <a:gdLst/>
            <a:ahLst/>
            <a:cxnLst/>
            <a:rect l="l" t="t" r="r" b="b"/>
            <a:pathLst>
              <a:path w="9373389" h="3436032">
                <a:moveTo>
                  <a:pt x="9373389" y="0"/>
                </a:moveTo>
                <a:lnTo>
                  <a:pt x="0" y="0"/>
                </a:lnTo>
                <a:lnTo>
                  <a:pt x="0" y="3436032"/>
                </a:lnTo>
                <a:lnTo>
                  <a:pt x="9373389" y="3436032"/>
                </a:lnTo>
                <a:lnTo>
                  <a:pt x="93733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844111B-FBEA-A00A-DA46-195D2B3A73C1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3D45F70-24A9-4AB2-AA8E-27E4F7AF539D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98557EC-0CC6-5298-95D5-4B3C587EDE5D}"/>
              </a:ext>
            </a:extLst>
          </p:cNvPr>
          <p:cNvSpPr/>
          <p:nvPr/>
        </p:nvSpPr>
        <p:spPr>
          <a:xfrm>
            <a:off x="5791200" y="9120456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pic>
        <p:nvPicPr>
          <p:cNvPr id="1026" name="Picture 2" descr="montgolfière ">
            <a:extLst>
              <a:ext uri="{FF2B5EF4-FFF2-40B4-BE49-F238E27FC236}">
                <a16:creationId xmlns:a16="http://schemas.microsoft.com/office/drawing/2014/main" id="{46A54BB3-560B-3FB9-7D87-0357E1B7D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3890">
            <a:off x="-454940" y="4418270"/>
            <a:ext cx="2420815" cy="242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vion ">
            <a:extLst>
              <a:ext uri="{FF2B5EF4-FFF2-40B4-BE49-F238E27FC236}">
                <a16:creationId xmlns:a16="http://schemas.microsoft.com/office/drawing/2014/main" id="{8FC99BEC-0615-9B60-92A8-008062008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9526" flipH="1">
            <a:off x="16567119" y="3098509"/>
            <a:ext cx="1313425" cy="105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7305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831DE2-B4B1-FF06-869B-F49DF4CCE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A0E281A-FB8C-DD50-755F-78F792C49547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8444287-6C38-2413-907D-C7F3CEE864BE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4276431-8920-05F9-B6D6-D8F3DD2334B1}"/>
              </a:ext>
            </a:extLst>
          </p:cNvPr>
          <p:cNvSpPr/>
          <p:nvPr/>
        </p:nvSpPr>
        <p:spPr>
          <a:xfrm>
            <a:off x="5817787" y="8740647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D4F13B8-161B-F449-F7C7-70775955B7B3}"/>
              </a:ext>
            </a:extLst>
          </p:cNvPr>
          <p:cNvSpPr/>
          <p:nvPr/>
        </p:nvSpPr>
        <p:spPr>
          <a:xfrm>
            <a:off x="-22938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0" y="0"/>
                </a:moveTo>
                <a:lnTo>
                  <a:pt x="7006260" y="0"/>
                </a:lnTo>
                <a:lnTo>
                  <a:pt x="7006260" y="2568306"/>
                </a:lnTo>
                <a:lnTo>
                  <a:pt x="0" y="25683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C1D3B33-BC41-0350-7B61-37CF24F89CC5}"/>
              </a:ext>
            </a:extLst>
          </p:cNvPr>
          <p:cNvSpPr/>
          <p:nvPr/>
        </p:nvSpPr>
        <p:spPr>
          <a:xfrm flipH="1">
            <a:off x="1151112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7006260" y="0"/>
                </a:moveTo>
                <a:lnTo>
                  <a:pt x="0" y="0"/>
                </a:lnTo>
                <a:lnTo>
                  <a:pt x="0" y="2568306"/>
                </a:lnTo>
                <a:lnTo>
                  <a:pt x="7006260" y="2568306"/>
                </a:lnTo>
                <a:lnTo>
                  <a:pt x="700626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3D9CD58-842F-6B2A-BA6C-EF6D4B4B5335}"/>
              </a:ext>
            </a:extLst>
          </p:cNvPr>
          <p:cNvGrpSpPr/>
          <p:nvPr/>
        </p:nvGrpSpPr>
        <p:grpSpPr>
          <a:xfrm>
            <a:off x="716465" y="682095"/>
            <a:ext cx="16858789" cy="9050448"/>
            <a:chOff x="0" y="0"/>
            <a:chExt cx="3691212" cy="1868218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0CAEB943-C393-12C4-0FCC-CF0762989DB8}"/>
                </a:ext>
              </a:extLst>
            </p:cNvPr>
            <p:cNvSpPr/>
            <p:nvPr/>
          </p:nvSpPr>
          <p:spPr>
            <a:xfrm>
              <a:off x="0" y="0"/>
              <a:ext cx="3691212" cy="1868218"/>
            </a:xfrm>
            <a:custGeom>
              <a:avLst/>
              <a:gdLst/>
              <a:ahLst/>
              <a:cxnLst/>
              <a:rect l="l" t="t" r="r" b="b"/>
              <a:pathLst>
                <a:path w="3691212" h="1868218">
                  <a:moveTo>
                    <a:pt x="28172" y="0"/>
                  </a:moveTo>
                  <a:lnTo>
                    <a:pt x="3663040" y="0"/>
                  </a:lnTo>
                  <a:cubicBezTo>
                    <a:pt x="3670511" y="0"/>
                    <a:pt x="3677677" y="2968"/>
                    <a:pt x="3682960" y="8252"/>
                  </a:cubicBezTo>
                  <a:cubicBezTo>
                    <a:pt x="3688244" y="13535"/>
                    <a:pt x="3691212" y="20701"/>
                    <a:pt x="3691212" y="28172"/>
                  </a:cubicBezTo>
                  <a:lnTo>
                    <a:pt x="3691212" y="1840045"/>
                  </a:lnTo>
                  <a:cubicBezTo>
                    <a:pt x="3691212" y="1855605"/>
                    <a:pt x="3678599" y="1868218"/>
                    <a:pt x="3663040" y="1868218"/>
                  </a:cubicBezTo>
                  <a:lnTo>
                    <a:pt x="28172" y="1868218"/>
                  </a:lnTo>
                  <a:cubicBezTo>
                    <a:pt x="12613" y="1868218"/>
                    <a:pt x="0" y="1855605"/>
                    <a:pt x="0" y="1840045"/>
                  </a:cubicBezTo>
                  <a:lnTo>
                    <a:pt x="0" y="28172"/>
                  </a:lnTo>
                  <a:cubicBezTo>
                    <a:pt x="0" y="12613"/>
                    <a:pt x="12613" y="0"/>
                    <a:pt x="28172" y="0"/>
                  </a:cubicBezTo>
                  <a:close/>
                </a:path>
              </a:pathLst>
            </a:custGeom>
            <a:solidFill>
              <a:srgbClr val="2C3241"/>
            </a:solidFill>
          </p:spPr>
          <p:txBody>
            <a:bodyPr/>
            <a:lstStyle/>
            <a:p>
              <a:endParaRPr lang="fr-FR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CEDC7DED-88FB-7EAE-42A7-721594448FF8}"/>
                </a:ext>
              </a:extLst>
            </p:cNvPr>
            <p:cNvSpPr txBox="1"/>
            <p:nvPr/>
          </p:nvSpPr>
          <p:spPr>
            <a:xfrm>
              <a:off x="0" y="-38100"/>
              <a:ext cx="3691212" cy="1906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20EA09A6-11C4-D892-E3E8-E8690853F90D}"/>
              </a:ext>
            </a:extLst>
          </p:cNvPr>
          <p:cNvSpPr txBox="1"/>
          <p:nvPr/>
        </p:nvSpPr>
        <p:spPr>
          <a:xfrm>
            <a:off x="1294814" y="2340733"/>
            <a:ext cx="16103594" cy="4294574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br>
              <a:rPr lang="fr-BE" sz="2800"/>
            </a:br>
            <a:endParaRPr lang="nl-BE" sz="2800" b="1">
              <a:solidFill>
                <a:schemeClr val="bg1"/>
              </a:solidFill>
              <a:latin typeface="Abadi" panose="020B0604020104020204" pitchFamily="34" charset="77"/>
              <a:ea typeface="Josefin Sans"/>
              <a:cs typeface="Abadi" panose="020F0502020204030204" pitchFamily="34" charset="0"/>
              <a:sym typeface="Josefin Sans"/>
            </a:endParaRP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nl-BE" sz="2800" b="1" u="sng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 </a:t>
            </a:r>
            <a:r>
              <a:rPr lang="nl-BE" sz="2800" b="1" u="sng" noProof="0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br>
              <a:rPr lang="fr-BE" sz="2800">
                <a:solidFill>
                  <a:schemeClr val="bg1"/>
                </a:solidFill>
                <a:latin typeface="Abadi" panose="020B0604020104020204" pitchFamily="34" charset="77"/>
              </a:rPr>
            </a:br>
            <a:br>
              <a:rPr lang="fr-BE" sz="2800">
                <a:solidFill>
                  <a:schemeClr val="bg1"/>
                </a:solidFill>
                <a:latin typeface="Abadi" panose="020B0604020104020204" pitchFamily="34" charset="77"/>
              </a:rPr>
            </a:b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Tx/>
              <a:buChar char="-"/>
            </a:pPr>
            <a:endParaRPr lang="fr-FR" sz="3200" noProof="0">
              <a:solidFill>
                <a:srgbClr val="FFFFFF"/>
              </a:solidFill>
              <a:latin typeface="Abadi" panose="020F0502020204030204" pitchFamily="34" charset="0"/>
              <a:ea typeface="Josefin Sans"/>
              <a:cs typeface="Abadi" panose="020F0502020204030204" pitchFamily="34" charset="0"/>
              <a:sym typeface="Josefin San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492E95C-00F8-98CF-3A6A-B1612AAC489C}"/>
              </a:ext>
            </a:extLst>
          </p:cNvPr>
          <p:cNvSpPr txBox="1"/>
          <p:nvPr/>
        </p:nvSpPr>
        <p:spPr>
          <a:xfrm>
            <a:off x="12619773" y="682095"/>
            <a:ext cx="93770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br>
              <a:rPr lang="fr-BE"/>
            </a:br>
            <a:br>
              <a:rPr lang="fr-BE"/>
            </a:br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2A1343D-E7C9-7DFC-F514-CE3F3CF4A953}"/>
              </a:ext>
            </a:extLst>
          </p:cNvPr>
          <p:cNvSpPr txBox="1"/>
          <p:nvPr/>
        </p:nvSpPr>
        <p:spPr>
          <a:xfrm>
            <a:off x="-3783106" y="8928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8680EFC-46EA-0EC2-9ECC-EABAFF6BEAE4}"/>
              </a:ext>
            </a:extLst>
          </p:cNvPr>
          <p:cNvSpPr txBox="1"/>
          <p:nvPr/>
        </p:nvSpPr>
        <p:spPr>
          <a:xfrm>
            <a:off x="1197654" y="2236573"/>
            <a:ext cx="14807608" cy="6285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800" b="1" u="sng" dirty="0">
                <a:solidFill>
                  <a:schemeClr val="bg1"/>
                </a:solidFill>
                <a:latin typeface="Abadi" panose="020B0604020104020204" pitchFamily="34" charset="77"/>
              </a:rPr>
              <a:t>A PREVOIR : </a:t>
            </a:r>
            <a:endParaRPr lang="fr-BE" sz="2800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fr-BE" sz="2800" b="1" u="sng" dirty="0">
                <a:solidFill>
                  <a:schemeClr val="bg1"/>
                </a:solidFill>
                <a:latin typeface="Abadi" panose="020B0604020104020204" pitchFamily="34" charset="77"/>
              </a:rPr>
              <a:t>Extincteur</a:t>
            </a:r>
            <a:r>
              <a:rPr lang="fr-BE" sz="2800" b="1" dirty="0">
                <a:solidFill>
                  <a:schemeClr val="bg1"/>
                </a:solidFill>
                <a:latin typeface="Abadi" panose="020B0604020104020204" pitchFamily="34" charset="77"/>
              </a:rPr>
              <a:t> BENOR 6kg à jour &amp; une couverture anti-feu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fr-BE" sz="2800" b="1" u="sng" dirty="0">
                <a:solidFill>
                  <a:schemeClr val="bg1"/>
                </a:solidFill>
                <a:latin typeface="Abadi" panose="020B0604020104020204" pitchFamily="34" charset="77"/>
              </a:rPr>
              <a:t>Panneau</a:t>
            </a:r>
            <a:r>
              <a:rPr lang="fr-BE" sz="2800" b="1" dirty="0">
                <a:solidFill>
                  <a:schemeClr val="bg1"/>
                </a:solidFill>
                <a:latin typeface="Abadi" panose="020B0604020104020204" pitchFamily="34" charset="77"/>
              </a:rPr>
              <a:t> de 40x60cm avec NOM de la section + N° vélo + N° Stand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fr-BE" sz="2800" b="1" dirty="0">
                <a:solidFill>
                  <a:schemeClr val="bg1"/>
                </a:solidFill>
                <a:latin typeface="Abadi" panose="020B0604020104020204" pitchFamily="34" charset="77"/>
              </a:rPr>
              <a:t>Listing à jour des animés </a:t>
            </a:r>
            <a:r>
              <a:rPr lang="fr-BE" sz="2800" b="1" u="sng" dirty="0">
                <a:solidFill>
                  <a:schemeClr val="bg1"/>
                </a:solidFill>
                <a:latin typeface="Abadi" panose="020B0604020104020204" pitchFamily="34" charset="77"/>
              </a:rPr>
              <a:t>plastifié</a:t>
            </a:r>
            <a:endParaRPr lang="fr-BE" sz="2800" b="1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fr-BE" sz="2800" b="1" u="sng" dirty="0">
                <a:solidFill>
                  <a:schemeClr val="bg1"/>
                </a:solidFill>
                <a:latin typeface="Abadi" panose="020B0604020104020204" pitchFamily="34" charset="77"/>
              </a:rPr>
              <a:t>GSM</a:t>
            </a:r>
            <a:r>
              <a:rPr lang="fr-BE" sz="2800" b="1" dirty="0">
                <a:solidFill>
                  <a:schemeClr val="bg1"/>
                </a:solidFill>
                <a:latin typeface="Abadi" panose="020B0604020104020204" pitchFamily="34" charset="77"/>
              </a:rPr>
              <a:t> des </a:t>
            </a:r>
            <a:r>
              <a:rPr lang="fr-BE" sz="2800" b="1" dirty="0" err="1">
                <a:solidFill>
                  <a:schemeClr val="bg1"/>
                </a:solidFill>
                <a:latin typeface="Abadi" panose="020B0604020104020204" pitchFamily="34" charset="77"/>
              </a:rPr>
              <a:t>chef.fe.s</a:t>
            </a:r>
            <a:r>
              <a:rPr lang="fr-BE" sz="2800" b="1" dirty="0">
                <a:solidFill>
                  <a:schemeClr val="bg1"/>
                </a:solidFill>
                <a:latin typeface="Abadi" panose="020B0604020104020204" pitchFamily="34" charset="77"/>
              </a:rPr>
              <a:t> chargés en permanence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fr-BE" sz="2800" b="1" u="sng" dirty="0">
                <a:solidFill>
                  <a:schemeClr val="bg1"/>
                </a:solidFill>
                <a:latin typeface="Abadi" panose="020B0604020104020204" pitchFamily="34" charset="77"/>
              </a:rPr>
              <a:t>Rallonge électrique </a:t>
            </a:r>
            <a:r>
              <a:rPr lang="fr-BE" sz="2800" b="1" dirty="0">
                <a:solidFill>
                  <a:schemeClr val="bg1"/>
                </a:solidFill>
                <a:latin typeface="Abadi" panose="020B0604020104020204" pitchFamily="34" charset="77"/>
              </a:rPr>
              <a:t>de 50 mètres pour votre électricité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fr-BE" sz="2800" b="1" dirty="0">
                <a:solidFill>
                  <a:schemeClr val="bg1"/>
                </a:solidFill>
                <a:latin typeface="Abadi" panose="020B0604020104020204" pitchFamily="34" charset="77"/>
              </a:rPr>
              <a:t>Bidouille, verres, assiettes, couverts...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fr-BE" sz="2800" b="1" u="sng" dirty="0">
                <a:solidFill>
                  <a:schemeClr val="bg1"/>
                </a:solidFill>
                <a:latin typeface="Abadi" panose="020B0604020104020204" pitchFamily="34" charset="77"/>
              </a:rPr>
              <a:t>Sacs poubelle </a:t>
            </a:r>
            <a:r>
              <a:rPr lang="fr-BE" sz="2800" b="1" dirty="0">
                <a:solidFill>
                  <a:schemeClr val="bg1"/>
                </a:solidFill>
                <a:latin typeface="Abadi" panose="020B0604020104020204" pitchFamily="34" charset="77"/>
              </a:rPr>
              <a:t>en suffisance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fr-BE" sz="2800" b="1" u="sng" dirty="0">
                <a:solidFill>
                  <a:schemeClr val="bg1"/>
                </a:solidFill>
                <a:latin typeface="Abadi" panose="020B0604020104020204" pitchFamily="34" charset="77"/>
              </a:rPr>
              <a:t>Papier toilette</a:t>
            </a:r>
            <a:endParaRPr lang="fr-BE" sz="2800" b="1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fr-BE" sz="2800" b="1" u="sng" dirty="0">
                <a:solidFill>
                  <a:srgbClr val="FF0000"/>
                </a:solidFill>
                <a:latin typeface="Abadi" panose="020B0604020104020204" pitchFamily="34" charset="77"/>
              </a:rPr>
              <a:t>Bâche(s) de sol !!!! </a:t>
            </a:r>
            <a:endParaRPr lang="fr-BE" sz="2800" b="1" dirty="0">
              <a:solidFill>
                <a:srgbClr val="FF0000"/>
              </a:solidFill>
              <a:latin typeface="Abadi" panose="020B0604020104020204" pitchFamily="34" charset="77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fr-BE" sz="2800" b="1" u="sng" dirty="0">
                <a:solidFill>
                  <a:schemeClr val="bg1"/>
                </a:solidFill>
                <a:latin typeface="Abadi" panose="020B0604020104020204" pitchFamily="34" charset="77"/>
              </a:rPr>
              <a:t>Pharmacie </a:t>
            </a:r>
            <a:endParaRPr lang="fr-BE" sz="2800" b="1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fr-BE" sz="2800" b="1" dirty="0">
                <a:solidFill>
                  <a:schemeClr val="bg1"/>
                </a:solidFill>
                <a:latin typeface="Abadi" panose="020B0604020104020204" pitchFamily="34" charset="77"/>
              </a:rPr>
              <a:t>S’informer par rapport à la météo et prévoir des habits en conséquence.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fr-BE" sz="2800" b="1" dirty="0">
                <a:solidFill>
                  <a:schemeClr val="bg1"/>
                </a:solidFill>
                <a:latin typeface="Abadi" panose="020B0604020104020204" pitchFamily="34" charset="77"/>
              </a:rPr>
              <a:t>Repas et petits déjeuners  ⚠️ Nous ne prévoyons pas de petits déjeuners pour vous </a:t>
            </a:r>
          </a:p>
          <a:p>
            <a:pPr algn="ctr" fontAlgn="base">
              <a:lnSpc>
                <a:spcPct val="150000"/>
              </a:lnSpc>
            </a:pPr>
            <a:r>
              <a:rPr lang="fr-BE" sz="2800" b="1" dirty="0">
                <a:solidFill>
                  <a:schemeClr val="bg1"/>
                </a:solidFill>
                <a:latin typeface="Abadi" panose="020B0604020104020204" pitchFamily="34" charset="77"/>
              </a:rPr>
              <a:t> </a:t>
            </a:r>
          </a:p>
        </p:txBody>
      </p:sp>
      <p:pic>
        <p:nvPicPr>
          <p:cNvPr id="9218" name="Picture 2" descr="Couverture anti-feu 120x120cm, N.c | Vente de Matériel incendie - La ...">
            <a:extLst>
              <a:ext uri="{FF2B5EF4-FFF2-40B4-BE49-F238E27FC236}">
                <a16:creationId xmlns:a16="http://schemas.microsoft.com/office/drawing/2014/main" id="{911684FA-0D52-476B-BDA5-C9B43B254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4459" y="1899152"/>
            <a:ext cx="3364127" cy="336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xtincteur Poudre 6Kg - Extincteur Poudre 6kg Agrisur : Polvere ...">
            <a:extLst>
              <a:ext uri="{FF2B5EF4-FFF2-40B4-BE49-F238E27FC236}">
                <a16:creationId xmlns:a16="http://schemas.microsoft.com/office/drawing/2014/main" id="{EB05572E-7658-A2AE-F9A8-5BF4C82D3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5914">
            <a:off x="14375014" y="6197734"/>
            <a:ext cx="3315953" cy="331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7794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7B2FC7-8654-B3D4-FA34-75C0D899B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ECA2D34-3F95-0401-DB62-408097CE0F51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7375FB6-B0D4-9E3B-4BB7-46C6C5F1539D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43AB080-84B5-E7B6-979D-7B7CF7F74BC1}"/>
              </a:ext>
            </a:extLst>
          </p:cNvPr>
          <p:cNvSpPr/>
          <p:nvPr/>
        </p:nvSpPr>
        <p:spPr>
          <a:xfrm>
            <a:off x="5817787" y="8740647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3512547-D40D-2AF6-0766-0C664A8D7D3C}"/>
              </a:ext>
            </a:extLst>
          </p:cNvPr>
          <p:cNvSpPr/>
          <p:nvPr/>
        </p:nvSpPr>
        <p:spPr>
          <a:xfrm>
            <a:off x="-22938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0" y="0"/>
                </a:moveTo>
                <a:lnTo>
                  <a:pt x="7006260" y="0"/>
                </a:lnTo>
                <a:lnTo>
                  <a:pt x="7006260" y="2568306"/>
                </a:lnTo>
                <a:lnTo>
                  <a:pt x="0" y="25683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4CDD3E8-D5AB-43DF-A3FF-1446F0181393}"/>
              </a:ext>
            </a:extLst>
          </p:cNvPr>
          <p:cNvSpPr/>
          <p:nvPr/>
        </p:nvSpPr>
        <p:spPr>
          <a:xfrm flipH="1">
            <a:off x="1151112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7006260" y="0"/>
                </a:moveTo>
                <a:lnTo>
                  <a:pt x="0" y="0"/>
                </a:lnTo>
                <a:lnTo>
                  <a:pt x="0" y="2568306"/>
                </a:lnTo>
                <a:lnTo>
                  <a:pt x="7006260" y="2568306"/>
                </a:lnTo>
                <a:lnTo>
                  <a:pt x="700626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E32A65BC-2C4E-DADB-F2A6-D77AA76FAFC5}"/>
              </a:ext>
            </a:extLst>
          </p:cNvPr>
          <p:cNvGrpSpPr/>
          <p:nvPr/>
        </p:nvGrpSpPr>
        <p:grpSpPr>
          <a:xfrm>
            <a:off x="716465" y="682095"/>
            <a:ext cx="16858789" cy="9050448"/>
            <a:chOff x="0" y="0"/>
            <a:chExt cx="3691212" cy="1868218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A1AE983-9689-667B-25CA-D6DEE07C3C2C}"/>
                </a:ext>
              </a:extLst>
            </p:cNvPr>
            <p:cNvSpPr/>
            <p:nvPr/>
          </p:nvSpPr>
          <p:spPr>
            <a:xfrm>
              <a:off x="0" y="0"/>
              <a:ext cx="3691212" cy="1868218"/>
            </a:xfrm>
            <a:custGeom>
              <a:avLst/>
              <a:gdLst/>
              <a:ahLst/>
              <a:cxnLst/>
              <a:rect l="l" t="t" r="r" b="b"/>
              <a:pathLst>
                <a:path w="3691212" h="1868218">
                  <a:moveTo>
                    <a:pt x="28172" y="0"/>
                  </a:moveTo>
                  <a:lnTo>
                    <a:pt x="3663040" y="0"/>
                  </a:lnTo>
                  <a:cubicBezTo>
                    <a:pt x="3670511" y="0"/>
                    <a:pt x="3677677" y="2968"/>
                    <a:pt x="3682960" y="8252"/>
                  </a:cubicBezTo>
                  <a:cubicBezTo>
                    <a:pt x="3688244" y="13535"/>
                    <a:pt x="3691212" y="20701"/>
                    <a:pt x="3691212" y="28172"/>
                  </a:cubicBezTo>
                  <a:lnTo>
                    <a:pt x="3691212" y="1840045"/>
                  </a:lnTo>
                  <a:cubicBezTo>
                    <a:pt x="3691212" y="1855605"/>
                    <a:pt x="3678599" y="1868218"/>
                    <a:pt x="3663040" y="1868218"/>
                  </a:cubicBezTo>
                  <a:lnTo>
                    <a:pt x="28172" y="1868218"/>
                  </a:lnTo>
                  <a:cubicBezTo>
                    <a:pt x="12613" y="1868218"/>
                    <a:pt x="0" y="1855605"/>
                    <a:pt x="0" y="1840045"/>
                  </a:cubicBezTo>
                  <a:lnTo>
                    <a:pt x="0" y="28172"/>
                  </a:lnTo>
                  <a:cubicBezTo>
                    <a:pt x="0" y="12613"/>
                    <a:pt x="12613" y="0"/>
                    <a:pt x="28172" y="0"/>
                  </a:cubicBezTo>
                  <a:close/>
                </a:path>
              </a:pathLst>
            </a:custGeom>
            <a:solidFill>
              <a:srgbClr val="2C3241"/>
            </a:solidFill>
          </p:spPr>
          <p:txBody>
            <a:bodyPr/>
            <a:lstStyle/>
            <a:p>
              <a:endParaRPr lang="fr-FR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56FA8408-A1E1-AF72-17B1-15E22C0B8785}"/>
                </a:ext>
              </a:extLst>
            </p:cNvPr>
            <p:cNvSpPr txBox="1"/>
            <p:nvPr/>
          </p:nvSpPr>
          <p:spPr>
            <a:xfrm>
              <a:off x="0" y="-38100"/>
              <a:ext cx="3691212" cy="1906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6E6D1111-B6C7-0707-F5F7-C87A91F75862}"/>
              </a:ext>
            </a:extLst>
          </p:cNvPr>
          <p:cNvSpPr txBox="1"/>
          <p:nvPr/>
        </p:nvSpPr>
        <p:spPr>
          <a:xfrm>
            <a:off x="1294814" y="2340733"/>
            <a:ext cx="16103594" cy="4294574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br>
              <a:rPr lang="fr-BE" sz="2800"/>
            </a:br>
            <a:endParaRPr lang="nl-BE" sz="2800" b="1">
              <a:solidFill>
                <a:schemeClr val="bg1"/>
              </a:solidFill>
              <a:latin typeface="Abadi" panose="020B0604020104020204" pitchFamily="34" charset="77"/>
              <a:ea typeface="Josefin Sans"/>
              <a:cs typeface="Abadi" panose="020F0502020204030204" pitchFamily="34" charset="0"/>
              <a:sym typeface="Josefin Sans"/>
            </a:endParaRP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nl-BE" sz="2800" b="1" u="sng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 </a:t>
            </a:r>
            <a:r>
              <a:rPr lang="nl-BE" sz="2800" b="1" u="sng" noProof="0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br>
              <a:rPr lang="fr-BE" sz="2800">
                <a:solidFill>
                  <a:schemeClr val="bg1"/>
                </a:solidFill>
                <a:latin typeface="Abadi" panose="020B0604020104020204" pitchFamily="34" charset="77"/>
              </a:rPr>
            </a:br>
            <a:br>
              <a:rPr lang="fr-BE" sz="2800">
                <a:solidFill>
                  <a:schemeClr val="bg1"/>
                </a:solidFill>
                <a:latin typeface="Abadi" panose="020B0604020104020204" pitchFamily="34" charset="77"/>
              </a:rPr>
            </a:b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Tx/>
              <a:buChar char="-"/>
            </a:pPr>
            <a:endParaRPr lang="fr-FR" sz="3200" noProof="0">
              <a:solidFill>
                <a:srgbClr val="FFFFFF"/>
              </a:solidFill>
              <a:latin typeface="Abadi" panose="020F0502020204030204" pitchFamily="34" charset="0"/>
              <a:ea typeface="Josefin Sans"/>
              <a:cs typeface="Abadi" panose="020F0502020204030204" pitchFamily="34" charset="0"/>
              <a:sym typeface="Josefin San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8FD2B75-5D2C-07EA-C34F-ADFC5A1FED7D}"/>
              </a:ext>
            </a:extLst>
          </p:cNvPr>
          <p:cNvSpPr txBox="1"/>
          <p:nvPr/>
        </p:nvSpPr>
        <p:spPr>
          <a:xfrm>
            <a:off x="12619773" y="682095"/>
            <a:ext cx="93770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br>
              <a:rPr lang="fr-BE"/>
            </a:br>
            <a:br>
              <a:rPr lang="fr-BE"/>
            </a:br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1C4A271-2325-5BB2-E27F-EA03E82EFF49}"/>
              </a:ext>
            </a:extLst>
          </p:cNvPr>
          <p:cNvSpPr txBox="1"/>
          <p:nvPr/>
        </p:nvSpPr>
        <p:spPr>
          <a:xfrm>
            <a:off x="-3783106" y="8928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B98BB40-F94A-EFAF-20A7-AFF26AD284B3}"/>
              </a:ext>
            </a:extLst>
          </p:cNvPr>
          <p:cNvSpPr txBox="1"/>
          <p:nvPr/>
        </p:nvSpPr>
        <p:spPr>
          <a:xfrm>
            <a:off x="1294814" y="1402825"/>
            <a:ext cx="1480760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fr-BE" sz="2800" b="1" u="sng" dirty="0">
                <a:solidFill>
                  <a:schemeClr val="bg1"/>
                </a:solidFill>
                <a:latin typeface="Abadi" panose="020B0604020104020204" pitchFamily="34" charset="77"/>
              </a:rPr>
              <a:t>Bâches de sol</a:t>
            </a:r>
          </a:p>
          <a:p>
            <a:pPr fontAlgn="base"/>
            <a:endParaRPr lang="fr-BE" sz="2800" b="1" u="sng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 fontAlgn="base">
              <a:buFontTx/>
              <a:buChar char="-"/>
            </a:pPr>
            <a:r>
              <a:rPr lang="fr-BE" sz="2800" b="1" dirty="0">
                <a:solidFill>
                  <a:schemeClr val="bg1"/>
                </a:solidFill>
                <a:latin typeface="Abadi" panose="020B0604020104020204" pitchFamily="34" charset="77"/>
              </a:rPr>
              <a:t>Bien épaisse </a:t>
            </a:r>
          </a:p>
          <a:p>
            <a:pPr marL="457200" indent="-457200" fontAlgn="base">
              <a:buFontTx/>
              <a:buChar char="-"/>
            </a:pPr>
            <a:r>
              <a:rPr lang="fr-BE" sz="2800" b="1" dirty="0">
                <a:solidFill>
                  <a:schemeClr val="bg1"/>
                </a:solidFill>
                <a:latin typeface="Abadi" panose="020B0604020104020204" pitchFamily="34" charset="77"/>
              </a:rPr>
              <a:t>Doit recouvrir tout le sol (5mx5m)</a:t>
            </a:r>
          </a:p>
          <a:p>
            <a:pPr marL="457200" indent="-457200" fontAlgn="base">
              <a:buFontTx/>
              <a:buChar char="-"/>
            </a:pPr>
            <a:r>
              <a:rPr lang="fr-BE" sz="2800" b="1" dirty="0">
                <a:solidFill>
                  <a:schemeClr val="bg1"/>
                </a:solidFill>
                <a:latin typeface="Abadi" panose="020B0604020104020204" pitchFamily="34" charset="77"/>
              </a:rPr>
              <a:t>Résistante </a:t>
            </a:r>
          </a:p>
          <a:p>
            <a:pPr marL="457200" indent="-457200" fontAlgn="base">
              <a:buFontTx/>
              <a:buChar char="-"/>
            </a:pPr>
            <a:r>
              <a:rPr lang="fr-BE" sz="2800" b="1" dirty="0">
                <a:solidFill>
                  <a:schemeClr val="bg1"/>
                </a:solidFill>
                <a:latin typeface="Abadi" panose="020B0604020104020204" pitchFamily="34" charset="77"/>
              </a:rPr>
              <a:t>Pas une bâche bleue et verte </a:t>
            </a:r>
          </a:p>
          <a:p>
            <a:pPr marL="457200" indent="-457200" fontAlgn="base">
              <a:buFontTx/>
              <a:buChar char="-"/>
            </a:pPr>
            <a:r>
              <a:rPr lang="fr-BE" sz="2800" b="1" dirty="0">
                <a:solidFill>
                  <a:schemeClr val="bg1"/>
                </a:solidFill>
                <a:latin typeface="Abadi" panose="020B0604020104020204" pitchFamily="34" charset="77"/>
              </a:rPr>
              <a:t>NON à la matière sac IKEA </a:t>
            </a:r>
          </a:p>
          <a:p>
            <a:pPr marL="457200" indent="-457200" fontAlgn="base">
              <a:buFontTx/>
              <a:buChar char="-"/>
            </a:pPr>
            <a:r>
              <a:rPr lang="fr-BE" sz="2800" b="1" dirty="0">
                <a:solidFill>
                  <a:schemeClr val="bg1"/>
                </a:solidFill>
                <a:latin typeface="Abadi" panose="020B0604020104020204" pitchFamily="34" charset="77"/>
              </a:rPr>
              <a:t>Toutes les couleurs sont admises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fr-BE" sz="2800" b="1" dirty="0">
              <a:solidFill>
                <a:schemeClr val="bg1"/>
              </a:solidFill>
              <a:latin typeface="Abadi" panose="020B0604020104020204" pitchFamily="34" charset="77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C47B1B1-B5C3-CF1E-3082-E81FDFBDF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810" y="5932902"/>
            <a:ext cx="4654241" cy="274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Badge croix avec un remplissage uni">
            <a:extLst>
              <a:ext uri="{FF2B5EF4-FFF2-40B4-BE49-F238E27FC236}">
                <a16:creationId xmlns:a16="http://schemas.microsoft.com/office/drawing/2014/main" id="{9A1EACA5-6CF6-4C60-F606-9EA1699BE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517590"/>
            <a:ext cx="1576625" cy="15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âche épaisse Grise auvent Tissu imperméable à la Pluie bâches de  Protection Solaire bâches de Camping Couverture de Feuille de Sol (Taille:  6.56X19.68ft/2X6m) : Amazon.com.be: Bricolage">
            <a:extLst>
              <a:ext uri="{FF2B5EF4-FFF2-40B4-BE49-F238E27FC236}">
                <a16:creationId xmlns:a16="http://schemas.microsoft.com/office/drawing/2014/main" id="{A60E6CBF-D7F7-079C-E95B-E87AF3667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347" y="1605425"/>
            <a:ext cx="4852498" cy="485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mazon.com.be : Bâches - Bâches et attaches : Bricolage">
            <a:extLst>
              <a:ext uri="{FF2B5EF4-FFF2-40B4-BE49-F238E27FC236}">
                <a16:creationId xmlns:a16="http://schemas.microsoft.com/office/drawing/2014/main" id="{DDEBB09C-9FF5-2A0D-C77E-7AAD097C3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186" y="5694471"/>
            <a:ext cx="3683000" cy="368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872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3" name="Freeform 3"/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Freeform 4"/>
          <p:cNvSpPr/>
          <p:nvPr/>
        </p:nvSpPr>
        <p:spPr>
          <a:xfrm>
            <a:off x="5817787" y="8740647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/>
          <p:cNvSpPr/>
          <p:nvPr/>
        </p:nvSpPr>
        <p:spPr>
          <a:xfrm flipH="1">
            <a:off x="13833109" y="-419658"/>
            <a:ext cx="5916426" cy="3517584"/>
          </a:xfrm>
          <a:custGeom>
            <a:avLst/>
            <a:gdLst/>
            <a:ahLst/>
            <a:cxnLst/>
            <a:rect l="l" t="t" r="r" b="b"/>
            <a:pathLst>
              <a:path w="5916426" h="3517584">
                <a:moveTo>
                  <a:pt x="5916426" y="0"/>
                </a:moveTo>
                <a:lnTo>
                  <a:pt x="0" y="0"/>
                </a:lnTo>
                <a:lnTo>
                  <a:pt x="0" y="3517584"/>
                </a:lnTo>
                <a:lnTo>
                  <a:pt x="5916426" y="3517584"/>
                </a:lnTo>
                <a:lnTo>
                  <a:pt x="591642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/>
          <p:cNvSpPr/>
          <p:nvPr/>
        </p:nvSpPr>
        <p:spPr>
          <a:xfrm>
            <a:off x="-3161264" y="22316"/>
            <a:ext cx="8411436" cy="2678268"/>
          </a:xfrm>
          <a:custGeom>
            <a:avLst/>
            <a:gdLst/>
            <a:ahLst/>
            <a:cxnLst/>
            <a:rect l="l" t="t" r="r" b="b"/>
            <a:pathLst>
              <a:path w="8411436" h="2678268">
                <a:moveTo>
                  <a:pt x="0" y="0"/>
                </a:moveTo>
                <a:lnTo>
                  <a:pt x="8411436" y="0"/>
                </a:lnTo>
                <a:lnTo>
                  <a:pt x="8411436" y="2678268"/>
                </a:lnTo>
                <a:lnTo>
                  <a:pt x="0" y="26782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grpSp>
        <p:nvGrpSpPr>
          <p:cNvPr id="7" name="Group 7"/>
          <p:cNvGrpSpPr/>
          <p:nvPr/>
        </p:nvGrpSpPr>
        <p:grpSpPr>
          <a:xfrm>
            <a:off x="816219" y="699287"/>
            <a:ext cx="16655562" cy="8954012"/>
            <a:chOff x="0" y="0"/>
            <a:chExt cx="3691212" cy="18682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1212" cy="1868218"/>
            </a:xfrm>
            <a:custGeom>
              <a:avLst/>
              <a:gdLst/>
              <a:ahLst/>
              <a:cxnLst/>
              <a:rect l="l" t="t" r="r" b="b"/>
              <a:pathLst>
                <a:path w="3691212" h="1868218">
                  <a:moveTo>
                    <a:pt x="28172" y="0"/>
                  </a:moveTo>
                  <a:lnTo>
                    <a:pt x="3663040" y="0"/>
                  </a:lnTo>
                  <a:cubicBezTo>
                    <a:pt x="3670511" y="0"/>
                    <a:pt x="3677677" y="2968"/>
                    <a:pt x="3682960" y="8252"/>
                  </a:cubicBezTo>
                  <a:cubicBezTo>
                    <a:pt x="3688244" y="13535"/>
                    <a:pt x="3691212" y="20701"/>
                    <a:pt x="3691212" y="28172"/>
                  </a:cubicBezTo>
                  <a:lnTo>
                    <a:pt x="3691212" y="1840045"/>
                  </a:lnTo>
                  <a:cubicBezTo>
                    <a:pt x="3691212" y="1855605"/>
                    <a:pt x="3678599" y="1868218"/>
                    <a:pt x="3663040" y="1868218"/>
                  </a:cubicBezTo>
                  <a:lnTo>
                    <a:pt x="28172" y="1868218"/>
                  </a:lnTo>
                  <a:cubicBezTo>
                    <a:pt x="12613" y="1868218"/>
                    <a:pt x="0" y="1855605"/>
                    <a:pt x="0" y="1840045"/>
                  </a:cubicBezTo>
                  <a:lnTo>
                    <a:pt x="0" y="28172"/>
                  </a:lnTo>
                  <a:cubicBezTo>
                    <a:pt x="0" y="12613"/>
                    <a:pt x="12613" y="0"/>
                    <a:pt x="28172" y="0"/>
                  </a:cubicBezTo>
                  <a:close/>
                </a:path>
              </a:pathLst>
            </a:custGeom>
            <a:solidFill>
              <a:srgbClr val="2C3241"/>
            </a:solidFill>
          </p:spPr>
          <p:txBody>
            <a:bodyPr/>
            <a:lstStyle/>
            <a:p>
              <a:endParaRPr lang="fr-FR" noProof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91212" cy="1906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74266" y="728254"/>
            <a:ext cx="8040918" cy="1221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833"/>
              </a:lnSpc>
              <a:spcBef>
                <a:spcPct val="0"/>
              </a:spcBef>
            </a:pPr>
            <a:r>
              <a:rPr lang="fr-FR" sz="7024" noProof="0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Plan du site</a:t>
            </a:r>
          </a:p>
        </p:txBody>
      </p:sp>
      <p:pic>
        <p:nvPicPr>
          <p:cNvPr id="2052" name="Pictur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E3D4207B-717D-CFC8-3056-CCADC199D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822" y="792058"/>
            <a:ext cx="6888573" cy="879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14BE58C-C568-7919-3D88-60284A4C5BD6}"/>
              </a:ext>
            </a:extLst>
          </p:cNvPr>
          <p:cNvSpPr txBox="1"/>
          <p:nvPr/>
        </p:nvSpPr>
        <p:spPr>
          <a:xfrm>
            <a:off x="1467209" y="2042824"/>
            <a:ext cx="8514930" cy="600164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fr-BE" sz="3200" b="1">
                <a:solidFill>
                  <a:schemeClr val="bg1"/>
                </a:solidFill>
                <a:latin typeface="Abadi" panose="020B0604020104020204" pitchFamily="34" charset="77"/>
              </a:rPr>
              <a:t>- Kiosque</a:t>
            </a:r>
            <a:endParaRPr lang="fr-BE" sz="32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r>
              <a:rPr lang="fr-BE" sz="3200" b="1">
                <a:solidFill>
                  <a:schemeClr val="bg1"/>
                </a:solidFill>
                <a:latin typeface="Abadi" panose="020B0604020104020204" pitchFamily="34" charset="77"/>
              </a:rPr>
              <a:t>- 1 QG</a:t>
            </a:r>
            <a:endParaRPr lang="fr-BE" sz="32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r>
              <a:rPr lang="fr-BE" sz="3200" b="1">
                <a:solidFill>
                  <a:schemeClr val="bg1"/>
                </a:solidFill>
                <a:latin typeface="Abadi" panose="020B0604020104020204" pitchFamily="34" charset="77"/>
              </a:rPr>
              <a:t>- 1 Croix Rouge</a:t>
            </a:r>
            <a:endParaRPr lang="fr-BE" sz="32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r>
              <a:rPr lang="fr-BE" sz="3200" b="1">
                <a:solidFill>
                  <a:schemeClr val="bg1"/>
                </a:solidFill>
                <a:latin typeface="Abadi" panose="020B0604020104020204" pitchFamily="34" charset="77"/>
              </a:rPr>
              <a:t>- 3 dépôts SNJ</a:t>
            </a:r>
            <a:endParaRPr lang="fr-BE" sz="32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r>
              <a:rPr lang="fr-BE" sz="3200" b="1">
                <a:solidFill>
                  <a:schemeClr val="bg1"/>
                </a:solidFill>
                <a:latin typeface="Abadi" panose="020B0604020104020204" pitchFamily="34" charset="77"/>
              </a:rPr>
              <a:t>- 3 passerelles</a:t>
            </a:r>
            <a:endParaRPr lang="fr-BE" sz="32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r>
              <a:rPr lang="fr-BE" sz="3200" b="1">
                <a:solidFill>
                  <a:schemeClr val="bg1"/>
                </a:solidFill>
                <a:latin typeface="Abadi" panose="020B0604020104020204" pitchFamily="34" charset="77"/>
              </a:rPr>
              <a:t>-2 stands Info</a:t>
            </a:r>
          </a:p>
          <a:p>
            <a:pPr marL="457200" indent="-457200">
              <a:buFontTx/>
              <a:buChar char="-"/>
            </a:pPr>
            <a:endParaRPr lang="fr-BE" sz="3200" b="1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buFontTx/>
              <a:buChar char="-"/>
            </a:pPr>
            <a:endParaRPr lang="fr-BE" sz="3200" b="1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buFontTx/>
              <a:buChar char="-"/>
            </a:pPr>
            <a:endParaRPr lang="fr-BE" sz="3200" b="1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buFontTx/>
              <a:buChar char="-"/>
            </a:pPr>
            <a:endParaRPr lang="fr-BE" sz="3200" b="1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buFontTx/>
              <a:buChar char="-"/>
            </a:pPr>
            <a:endParaRPr lang="fr-BE" sz="3200" b="1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buFontTx/>
              <a:buChar char="-"/>
            </a:pPr>
            <a:endParaRPr lang="fr-BE" sz="3200" b="1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buFontTx/>
              <a:buChar char="-"/>
            </a:pPr>
            <a:r>
              <a:rPr lang="fr-BE" sz="3200" b="1">
                <a:solidFill>
                  <a:schemeClr val="bg1"/>
                </a:solidFill>
                <a:latin typeface="Abadi" panose="020B0604020104020204" pitchFamily="34" charset="77"/>
              </a:rPr>
              <a:t>1 chapiteau</a:t>
            </a:r>
            <a:endParaRPr lang="fr-BE" sz="32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r>
              <a:rPr lang="fr-BE" sz="3200" b="1">
                <a:solidFill>
                  <a:schemeClr val="bg1"/>
                </a:solidFill>
                <a:latin typeface="Abadi" panose="020B0604020104020204" pitchFamily="34" charset="77"/>
              </a:rPr>
              <a:t>- Village Anim</a:t>
            </a:r>
            <a:endParaRPr lang="fr-BE" sz="32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r>
              <a:rPr lang="fr-BE" sz="3200" b="1">
                <a:solidFill>
                  <a:schemeClr val="bg1"/>
                </a:solidFill>
                <a:latin typeface="Abadi" panose="020B0604020104020204" pitchFamily="34" charset="77"/>
              </a:rPr>
              <a:t>- Stand Sécu</a:t>
            </a:r>
            <a:endParaRPr lang="fr-BE" sz="32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r>
              <a:rPr lang="fr-BE" sz="3200" b="1">
                <a:solidFill>
                  <a:schemeClr val="bg1"/>
                </a:solidFill>
                <a:latin typeface="Abadi" panose="020B0604020104020204" pitchFamily="34" charset="77"/>
              </a:rPr>
              <a:t>- 5 Containeurs à déchets</a:t>
            </a:r>
            <a:endParaRPr lang="fr-BE" sz="32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r>
              <a:rPr lang="fr-BE" sz="3200" b="1">
                <a:solidFill>
                  <a:schemeClr val="bg1"/>
                </a:solidFill>
                <a:latin typeface="Abadi" panose="020B0604020104020204" pitchFamily="34" charset="77"/>
              </a:rPr>
              <a:t>- Parking à vélo</a:t>
            </a:r>
            <a:endParaRPr lang="fr-BE" sz="32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r>
              <a:rPr lang="fr-BE" sz="3200" b="1">
                <a:solidFill>
                  <a:schemeClr val="bg1"/>
                </a:solidFill>
                <a:latin typeface="Abadi" panose="020B0604020104020204" pitchFamily="34" charset="77"/>
              </a:rPr>
              <a:t>- 1 stand Anim</a:t>
            </a:r>
            <a:endParaRPr lang="fr-FR">
              <a:latin typeface="Abadi" panose="020B0604020104020204" pitchFamily="34" charset="77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878DF5-652E-A6B9-6174-A92995E4D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F1F1C52-A99B-2DF2-B338-5A7181E925CF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EBFE6BC-2F12-D954-B065-B16A4AB7FBBF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7A70105-5C22-C03C-FC40-E8DFCED45E3B}"/>
              </a:ext>
            </a:extLst>
          </p:cNvPr>
          <p:cNvSpPr/>
          <p:nvPr/>
        </p:nvSpPr>
        <p:spPr>
          <a:xfrm>
            <a:off x="5817787" y="8740647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48B668A-0A68-9159-96DC-0EF0B3ED6D5D}"/>
              </a:ext>
            </a:extLst>
          </p:cNvPr>
          <p:cNvSpPr/>
          <p:nvPr/>
        </p:nvSpPr>
        <p:spPr>
          <a:xfrm>
            <a:off x="-22938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0" y="0"/>
                </a:moveTo>
                <a:lnTo>
                  <a:pt x="7006260" y="0"/>
                </a:lnTo>
                <a:lnTo>
                  <a:pt x="7006260" y="2568306"/>
                </a:lnTo>
                <a:lnTo>
                  <a:pt x="0" y="25683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86480A2-C554-1195-4E1B-A799FDF3EB37}"/>
              </a:ext>
            </a:extLst>
          </p:cNvPr>
          <p:cNvSpPr/>
          <p:nvPr/>
        </p:nvSpPr>
        <p:spPr>
          <a:xfrm flipH="1">
            <a:off x="1151112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7006260" y="0"/>
                </a:moveTo>
                <a:lnTo>
                  <a:pt x="0" y="0"/>
                </a:lnTo>
                <a:lnTo>
                  <a:pt x="0" y="2568306"/>
                </a:lnTo>
                <a:lnTo>
                  <a:pt x="7006260" y="2568306"/>
                </a:lnTo>
                <a:lnTo>
                  <a:pt x="700626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0511C9FA-6DFB-EA9A-1A99-DA65FD1FF717}"/>
              </a:ext>
            </a:extLst>
          </p:cNvPr>
          <p:cNvGrpSpPr/>
          <p:nvPr/>
        </p:nvGrpSpPr>
        <p:grpSpPr>
          <a:xfrm>
            <a:off x="716465" y="682095"/>
            <a:ext cx="16858789" cy="9050448"/>
            <a:chOff x="0" y="0"/>
            <a:chExt cx="3691212" cy="1868218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FBB33714-9436-788F-8DC7-6965FA806FB7}"/>
                </a:ext>
              </a:extLst>
            </p:cNvPr>
            <p:cNvSpPr/>
            <p:nvPr/>
          </p:nvSpPr>
          <p:spPr>
            <a:xfrm>
              <a:off x="0" y="0"/>
              <a:ext cx="3691212" cy="1868218"/>
            </a:xfrm>
            <a:custGeom>
              <a:avLst/>
              <a:gdLst/>
              <a:ahLst/>
              <a:cxnLst/>
              <a:rect l="l" t="t" r="r" b="b"/>
              <a:pathLst>
                <a:path w="3691212" h="1868218">
                  <a:moveTo>
                    <a:pt x="28172" y="0"/>
                  </a:moveTo>
                  <a:lnTo>
                    <a:pt x="3663040" y="0"/>
                  </a:lnTo>
                  <a:cubicBezTo>
                    <a:pt x="3670511" y="0"/>
                    <a:pt x="3677677" y="2968"/>
                    <a:pt x="3682960" y="8252"/>
                  </a:cubicBezTo>
                  <a:cubicBezTo>
                    <a:pt x="3688244" y="13535"/>
                    <a:pt x="3691212" y="20701"/>
                    <a:pt x="3691212" y="28172"/>
                  </a:cubicBezTo>
                  <a:lnTo>
                    <a:pt x="3691212" y="1840045"/>
                  </a:lnTo>
                  <a:cubicBezTo>
                    <a:pt x="3691212" y="1855605"/>
                    <a:pt x="3678599" y="1868218"/>
                    <a:pt x="3663040" y="1868218"/>
                  </a:cubicBezTo>
                  <a:lnTo>
                    <a:pt x="28172" y="1868218"/>
                  </a:lnTo>
                  <a:cubicBezTo>
                    <a:pt x="12613" y="1868218"/>
                    <a:pt x="0" y="1855605"/>
                    <a:pt x="0" y="1840045"/>
                  </a:cubicBezTo>
                  <a:lnTo>
                    <a:pt x="0" y="28172"/>
                  </a:lnTo>
                  <a:cubicBezTo>
                    <a:pt x="0" y="12613"/>
                    <a:pt x="12613" y="0"/>
                    <a:pt x="28172" y="0"/>
                  </a:cubicBezTo>
                  <a:close/>
                </a:path>
              </a:pathLst>
            </a:custGeom>
            <a:solidFill>
              <a:srgbClr val="2C3241"/>
            </a:solidFill>
          </p:spPr>
          <p:txBody>
            <a:bodyPr/>
            <a:lstStyle/>
            <a:p>
              <a:endParaRPr lang="fr-FR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6C1037F0-5539-360C-A8DF-0F0254106EAB}"/>
                </a:ext>
              </a:extLst>
            </p:cNvPr>
            <p:cNvSpPr txBox="1"/>
            <p:nvPr/>
          </p:nvSpPr>
          <p:spPr>
            <a:xfrm>
              <a:off x="0" y="-38100"/>
              <a:ext cx="3691212" cy="1906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881D5294-F524-FD72-B757-9CFA54E1C302}"/>
              </a:ext>
            </a:extLst>
          </p:cNvPr>
          <p:cNvSpPr txBox="1"/>
          <p:nvPr/>
        </p:nvSpPr>
        <p:spPr>
          <a:xfrm>
            <a:off x="1294814" y="2340733"/>
            <a:ext cx="16103594" cy="4294574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br>
              <a:rPr lang="fr-BE" sz="2800"/>
            </a:br>
            <a:endParaRPr lang="nl-BE" sz="2800" b="1">
              <a:solidFill>
                <a:schemeClr val="bg1"/>
              </a:solidFill>
              <a:latin typeface="Abadi" panose="020B0604020104020204" pitchFamily="34" charset="77"/>
              <a:ea typeface="Josefin Sans"/>
              <a:cs typeface="Abadi" panose="020F0502020204030204" pitchFamily="34" charset="0"/>
              <a:sym typeface="Josefin Sans"/>
            </a:endParaRP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nl-BE" sz="2800" b="1" u="sng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 </a:t>
            </a:r>
            <a:r>
              <a:rPr lang="nl-BE" sz="2800" b="1" u="sng" noProof="0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br>
              <a:rPr lang="fr-BE" sz="2800">
                <a:solidFill>
                  <a:schemeClr val="bg1"/>
                </a:solidFill>
                <a:latin typeface="Abadi" panose="020B0604020104020204" pitchFamily="34" charset="77"/>
              </a:rPr>
            </a:br>
            <a:br>
              <a:rPr lang="fr-BE" sz="2800">
                <a:solidFill>
                  <a:schemeClr val="bg1"/>
                </a:solidFill>
                <a:latin typeface="Abadi" panose="020B0604020104020204" pitchFamily="34" charset="77"/>
              </a:rPr>
            </a:b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Tx/>
              <a:buChar char="-"/>
            </a:pPr>
            <a:endParaRPr lang="fr-FR" sz="3200" noProof="0">
              <a:solidFill>
                <a:srgbClr val="FFFFFF"/>
              </a:solidFill>
              <a:latin typeface="Abadi" panose="020F0502020204030204" pitchFamily="34" charset="0"/>
              <a:ea typeface="Josefin Sans"/>
              <a:cs typeface="Abadi" panose="020F0502020204030204" pitchFamily="34" charset="0"/>
              <a:sym typeface="Josefin San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EA393B54-B517-D925-F410-4ADB32063C74}"/>
              </a:ext>
            </a:extLst>
          </p:cNvPr>
          <p:cNvSpPr txBox="1"/>
          <p:nvPr/>
        </p:nvSpPr>
        <p:spPr>
          <a:xfrm>
            <a:off x="2932961" y="838912"/>
            <a:ext cx="12044993" cy="1187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833"/>
              </a:lnSpc>
              <a:spcBef>
                <a:spcPct val="0"/>
              </a:spcBef>
            </a:pPr>
            <a:r>
              <a:rPr lang="fr-FR" sz="7024" b="1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A oublier</a:t>
            </a:r>
            <a:endParaRPr lang="fr-FR" sz="7024" b="1" u="none" strike="noStrike" noProof="0">
              <a:solidFill>
                <a:srgbClr val="76B2E4"/>
              </a:solidFill>
              <a:latin typeface="Waffle Soft"/>
              <a:ea typeface="Waffle Soft"/>
              <a:cs typeface="Waffle Soft"/>
              <a:sym typeface="Waffle Soft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B366BA9-3E3F-4A7C-C1E0-46AFF612F68B}"/>
              </a:ext>
            </a:extLst>
          </p:cNvPr>
          <p:cNvSpPr txBox="1"/>
          <p:nvPr/>
        </p:nvSpPr>
        <p:spPr>
          <a:xfrm>
            <a:off x="12619773" y="682095"/>
            <a:ext cx="93770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br>
              <a:rPr lang="fr-BE"/>
            </a:br>
            <a:br>
              <a:rPr lang="fr-BE"/>
            </a:br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E37D325-F186-5196-1EF3-79A6662FC138}"/>
              </a:ext>
            </a:extLst>
          </p:cNvPr>
          <p:cNvSpPr txBox="1"/>
          <p:nvPr/>
        </p:nvSpPr>
        <p:spPr>
          <a:xfrm>
            <a:off x="-3783106" y="8928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8AF745A-3A09-48F1-AC15-8A03D97E538E}"/>
              </a:ext>
            </a:extLst>
          </p:cNvPr>
          <p:cNvSpPr txBox="1"/>
          <p:nvPr/>
        </p:nvSpPr>
        <p:spPr>
          <a:xfrm>
            <a:off x="1197654" y="2236573"/>
            <a:ext cx="14807608" cy="4606646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457200" indent="-457200" algn="ctr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Sponsoring et publicité </a:t>
            </a:r>
          </a:p>
          <a:p>
            <a:pPr marL="457200" indent="-457200" algn="ctr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Groupe électrogène </a:t>
            </a:r>
          </a:p>
          <a:p>
            <a:pPr marL="457200" indent="-457200" algn="ctr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Sonorisation </a:t>
            </a:r>
            <a:r>
              <a:rPr lang="fr-BE" sz="2800" b="1" err="1">
                <a:solidFill>
                  <a:schemeClr val="bg1"/>
                </a:solidFill>
                <a:latin typeface="Abadi" panose="020B0604020104020204" pitchFamily="34" charset="77"/>
              </a:rPr>
              <a:t>personelle</a:t>
            </a:r>
            <a:endParaRPr lang="fr-BE" sz="2800" b="1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 algn="ctr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Substances </a:t>
            </a:r>
            <a:r>
              <a:rPr lang="fr-BE" sz="2800" b="1" err="1">
                <a:solidFill>
                  <a:schemeClr val="bg1"/>
                </a:solidFill>
                <a:latin typeface="Abadi" panose="020B0604020104020204" pitchFamily="34" charset="77"/>
              </a:rPr>
              <a:t>ilicites</a:t>
            </a:r>
            <a:endParaRPr lang="fr-BE" sz="2800" b="1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 algn="ctr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sz="2800" b="1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 algn="ctr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sz="2800" b="1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 algn="ctr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sz="2800" b="1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 algn="ctr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Instruments à percussion </a:t>
            </a:r>
          </a:p>
          <a:p>
            <a:pPr marL="457200" indent="-457200" algn="ctr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Brasero / gaufrettes / champignons</a:t>
            </a:r>
          </a:p>
          <a:p>
            <a:pPr marL="457200" indent="-457200" algn="ctr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Chauffage fonctionnant au mazout </a:t>
            </a:r>
          </a:p>
        </p:txBody>
      </p:sp>
      <p:pic>
        <p:nvPicPr>
          <p:cNvPr id="11266" name="Picture 2" descr="Chauffage champignon gaz | BOBAZAR">
            <a:extLst>
              <a:ext uri="{FF2B5EF4-FFF2-40B4-BE49-F238E27FC236}">
                <a16:creationId xmlns:a16="http://schemas.microsoft.com/office/drawing/2014/main" id="{334D649A-1CBD-25F7-F8E7-594725497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291" y="5194779"/>
            <a:ext cx="26289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Braséro chauffage extérieur jardin acier foyer bois 89cm ...">
            <a:extLst>
              <a:ext uri="{FF2B5EF4-FFF2-40B4-BE49-F238E27FC236}">
                <a16:creationId xmlns:a16="http://schemas.microsoft.com/office/drawing/2014/main" id="{847CEF05-1875-26F0-A6D9-373F6FBC6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861" y="5397826"/>
            <a:ext cx="4162946" cy="312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hauffage Electrique HGE 2400W">
            <a:extLst>
              <a:ext uri="{FF2B5EF4-FFF2-40B4-BE49-F238E27FC236}">
                <a16:creationId xmlns:a16="http://schemas.microsoft.com/office/drawing/2014/main" id="{FB427CA3-6ECF-42E0-6002-BE72160E1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950" y="5302267"/>
            <a:ext cx="3289817" cy="328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Badge croix avec un remplissage uni">
            <a:extLst>
              <a:ext uri="{FF2B5EF4-FFF2-40B4-BE49-F238E27FC236}">
                <a16:creationId xmlns:a16="http://schemas.microsoft.com/office/drawing/2014/main" id="{C3BD64BF-3A1D-5B83-EC48-08F75C9B3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650" y="5763849"/>
            <a:ext cx="1576625" cy="15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Badge croix avec un remplissage uni">
            <a:extLst>
              <a:ext uri="{FF2B5EF4-FFF2-40B4-BE49-F238E27FC236}">
                <a16:creationId xmlns:a16="http://schemas.microsoft.com/office/drawing/2014/main" id="{0F72BDC1-30EB-7179-5A7F-3F5DCE409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797" y="4889174"/>
            <a:ext cx="1876006" cy="187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Badge croix avec un remplissage uni">
            <a:extLst>
              <a:ext uri="{FF2B5EF4-FFF2-40B4-BE49-F238E27FC236}">
                <a16:creationId xmlns:a16="http://schemas.microsoft.com/office/drawing/2014/main" id="{6A22AE6D-B461-8F0C-1F7E-4C95C97D9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3399" y="4566959"/>
            <a:ext cx="2009135" cy="200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9920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B302F4-269A-B6F9-5594-F536DA575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72A4157-3F1A-3937-41A7-A6F0BDB17C8E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939CD37-1EE6-7619-A1FA-8504D32F660D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071B91D-B7BC-D0BA-155C-C9B39CD5F0F2}"/>
              </a:ext>
            </a:extLst>
          </p:cNvPr>
          <p:cNvSpPr/>
          <p:nvPr/>
        </p:nvSpPr>
        <p:spPr>
          <a:xfrm>
            <a:off x="5817787" y="8740647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449FB85-6E32-A86A-2880-B27020A3C9BF}"/>
              </a:ext>
            </a:extLst>
          </p:cNvPr>
          <p:cNvSpPr/>
          <p:nvPr/>
        </p:nvSpPr>
        <p:spPr>
          <a:xfrm>
            <a:off x="-22938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0" y="0"/>
                </a:moveTo>
                <a:lnTo>
                  <a:pt x="7006260" y="0"/>
                </a:lnTo>
                <a:lnTo>
                  <a:pt x="7006260" y="2568306"/>
                </a:lnTo>
                <a:lnTo>
                  <a:pt x="0" y="25683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3174425-DD42-D6CA-C19D-9D9CCD277598}"/>
              </a:ext>
            </a:extLst>
          </p:cNvPr>
          <p:cNvSpPr/>
          <p:nvPr/>
        </p:nvSpPr>
        <p:spPr>
          <a:xfrm flipH="1">
            <a:off x="1151112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7006260" y="0"/>
                </a:moveTo>
                <a:lnTo>
                  <a:pt x="0" y="0"/>
                </a:lnTo>
                <a:lnTo>
                  <a:pt x="0" y="2568306"/>
                </a:lnTo>
                <a:lnTo>
                  <a:pt x="7006260" y="2568306"/>
                </a:lnTo>
                <a:lnTo>
                  <a:pt x="700626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24D855C6-B8ED-135C-9C66-B0D23F8640D7}"/>
              </a:ext>
            </a:extLst>
          </p:cNvPr>
          <p:cNvGrpSpPr/>
          <p:nvPr/>
        </p:nvGrpSpPr>
        <p:grpSpPr>
          <a:xfrm>
            <a:off x="716465" y="682095"/>
            <a:ext cx="16858789" cy="9050448"/>
            <a:chOff x="0" y="0"/>
            <a:chExt cx="3691212" cy="1868218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C7186C8F-D71C-7274-DD72-28743734F2BA}"/>
                </a:ext>
              </a:extLst>
            </p:cNvPr>
            <p:cNvSpPr/>
            <p:nvPr/>
          </p:nvSpPr>
          <p:spPr>
            <a:xfrm>
              <a:off x="0" y="0"/>
              <a:ext cx="3691212" cy="1868218"/>
            </a:xfrm>
            <a:custGeom>
              <a:avLst/>
              <a:gdLst/>
              <a:ahLst/>
              <a:cxnLst/>
              <a:rect l="l" t="t" r="r" b="b"/>
              <a:pathLst>
                <a:path w="3691212" h="1868218">
                  <a:moveTo>
                    <a:pt x="28172" y="0"/>
                  </a:moveTo>
                  <a:lnTo>
                    <a:pt x="3663040" y="0"/>
                  </a:lnTo>
                  <a:cubicBezTo>
                    <a:pt x="3670511" y="0"/>
                    <a:pt x="3677677" y="2968"/>
                    <a:pt x="3682960" y="8252"/>
                  </a:cubicBezTo>
                  <a:cubicBezTo>
                    <a:pt x="3688244" y="13535"/>
                    <a:pt x="3691212" y="20701"/>
                    <a:pt x="3691212" y="28172"/>
                  </a:cubicBezTo>
                  <a:lnTo>
                    <a:pt x="3691212" y="1840045"/>
                  </a:lnTo>
                  <a:cubicBezTo>
                    <a:pt x="3691212" y="1855605"/>
                    <a:pt x="3678599" y="1868218"/>
                    <a:pt x="3663040" y="1868218"/>
                  </a:cubicBezTo>
                  <a:lnTo>
                    <a:pt x="28172" y="1868218"/>
                  </a:lnTo>
                  <a:cubicBezTo>
                    <a:pt x="12613" y="1868218"/>
                    <a:pt x="0" y="1855605"/>
                    <a:pt x="0" y="1840045"/>
                  </a:cubicBezTo>
                  <a:lnTo>
                    <a:pt x="0" y="28172"/>
                  </a:lnTo>
                  <a:cubicBezTo>
                    <a:pt x="0" y="12613"/>
                    <a:pt x="12613" y="0"/>
                    <a:pt x="28172" y="0"/>
                  </a:cubicBezTo>
                  <a:close/>
                </a:path>
              </a:pathLst>
            </a:custGeom>
            <a:solidFill>
              <a:srgbClr val="2C3241"/>
            </a:solidFill>
          </p:spPr>
          <p:txBody>
            <a:bodyPr/>
            <a:lstStyle/>
            <a:p>
              <a:endParaRPr lang="fr-FR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DA877788-29EF-6174-2D9D-0D65D34331C7}"/>
                </a:ext>
              </a:extLst>
            </p:cNvPr>
            <p:cNvSpPr txBox="1"/>
            <p:nvPr/>
          </p:nvSpPr>
          <p:spPr>
            <a:xfrm>
              <a:off x="0" y="-38100"/>
              <a:ext cx="3691212" cy="1906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B45CB03D-B50A-A366-F4A3-3AF73A6A440A}"/>
              </a:ext>
            </a:extLst>
          </p:cNvPr>
          <p:cNvSpPr txBox="1"/>
          <p:nvPr/>
        </p:nvSpPr>
        <p:spPr>
          <a:xfrm>
            <a:off x="1294814" y="2340733"/>
            <a:ext cx="16103594" cy="4294574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br>
              <a:rPr lang="fr-BE" sz="2800"/>
            </a:br>
            <a:endParaRPr lang="nl-BE" sz="2800" b="1">
              <a:solidFill>
                <a:schemeClr val="bg1"/>
              </a:solidFill>
              <a:latin typeface="Abadi" panose="020B0604020104020204" pitchFamily="34" charset="77"/>
              <a:ea typeface="Josefin Sans"/>
              <a:cs typeface="Abadi" panose="020F0502020204030204" pitchFamily="34" charset="0"/>
              <a:sym typeface="Josefin Sans"/>
            </a:endParaRP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nl-BE" sz="2800" b="1" u="sng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 </a:t>
            </a:r>
            <a:r>
              <a:rPr lang="nl-BE" sz="2800" b="1" u="sng" noProof="0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br>
              <a:rPr lang="fr-BE" sz="2800">
                <a:solidFill>
                  <a:schemeClr val="bg1"/>
                </a:solidFill>
                <a:latin typeface="Abadi" panose="020B0604020104020204" pitchFamily="34" charset="77"/>
              </a:rPr>
            </a:br>
            <a:br>
              <a:rPr lang="fr-BE" sz="2800">
                <a:solidFill>
                  <a:schemeClr val="bg1"/>
                </a:solidFill>
                <a:latin typeface="Abadi" panose="020B0604020104020204" pitchFamily="34" charset="77"/>
              </a:rPr>
            </a:b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Tx/>
              <a:buChar char="-"/>
            </a:pPr>
            <a:endParaRPr lang="fr-FR" sz="3200" noProof="0">
              <a:solidFill>
                <a:srgbClr val="FFFFFF"/>
              </a:solidFill>
              <a:latin typeface="Abadi" panose="020F0502020204030204" pitchFamily="34" charset="0"/>
              <a:ea typeface="Josefin Sans"/>
              <a:cs typeface="Abadi" panose="020F0502020204030204" pitchFamily="34" charset="0"/>
              <a:sym typeface="Josefin San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11E44E6-1245-FDF5-341F-55CE055FBA29}"/>
              </a:ext>
            </a:extLst>
          </p:cNvPr>
          <p:cNvSpPr txBox="1"/>
          <p:nvPr/>
        </p:nvSpPr>
        <p:spPr>
          <a:xfrm>
            <a:off x="12619773" y="682095"/>
            <a:ext cx="93770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br>
              <a:rPr lang="fr-BE"/>
            </a:br>
            <a:br>
              <a:rPr lang="fr-BE"/>
            </a:br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9984D53-8636-68F5-68E5-FE660E6C5AB0}"/>
              </a:ext>
            </a:extLst>
          </p:cNvPr>
          <p:cNvSpPr txBox="1"/>
          <p:nvPr/>
        </p:nvSpPr>
        <p:spPr>
          <a:xfrm>
            <a:off x="-3783106" y="8928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305F4B7-4692-C3F6-6301-C4731E03AD67}"/>
              </a:ext>
            </a:extLst>
          </p:cNvPr>
          <p:cNvSpPr txBox="1"/>
          <p:nvPr/>
        </p:nvSpPr>
        <p:spPr>
          <a:xfrm>
            <a:off x="1197654" y="2236573"/>
            <a:ext cx="14956746" cy="5462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CHANGEMENT D’HEURE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Retrait de tours pour infractions répétées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Arrêt du vélo si passage par la mauvaise bande à la chicane 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Panneau de section à mettre en hauteur sur la tente (PAS sur la barrière)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3 zones de camping facultatives mais conseillées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Stands </a:t>
            </a:r>
            <a:r>
              <a:rPr lang="fr-BE" sz="2800" b="1" err="1">
                <a:solidFill>
                  <a:schemeClr val="bg1"/>
                </a:solidFill>
                <a:latin typeface="Abadi" panose="020B0604020104020204" pitchFamily="34" charset="77"/>
              </a:rPr>
              <a:t>folklos</a:t>
            </a: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 tous à droite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800" b="1">
                <a:solidFill>
                  <a:schemeClr val="bg1"/>
                </a:solidFill>
                <a:latin typeface="Abadi" panose="020B0604020104020204" pitchFamily="34" charset="77"/>
              </a:rPr>
              <a:t>Restez attentifs, soyez vigilants !</a:t>
            </a:r>
          </a:p>
          <a:p>
            <a:pPr>
              <a:lnSpc>
                <a:spcPct val="150000"/>
              </a:lnSpc>
            </a:pPr>
            <a:r>
              <a:rPr lang="fr-BE" sz="2800" b="1">
                <a:solidFill>
                  <a:schemeClr val="bg1"/>
                </a:solidFill>
                <a:highlight>
                  <a:srgbClr val="FF9300"/>
                </a:highlight>
                <a:latin typeface="Abadi" panose="020B0604020104020204" pitchFamily="34" charset="77"/>
              </a:rPr>
              <a:t>Nous sommes bénévoles : ne râlez pas sur nous !  </a:t>
            </a:r>
            <a:r>
              <a:rPr lang="fr-BE" sz="4000" b="1">
                <a:solidFill>
                  <a:schemeClr val="bg1"/>
                </a:solidFill>
                <a:highlight>
                  <a:srgbClr val="FF9300"/>
                </a:highlight>
                <a:latin typeface="Abadi" panose="020B0604020104020204" pitchFamily="34" charset="77"/>
              </a:rPr>
              <a:t>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F1EFB1B-937C-21FB-B4B2-6D74D5D44B41}"/>
              </a:ext>
            </a:extLst>
          </p:cNvPr>
          <p:cNvSpPr txBox="1"/>
          <p:nvPr/>
        </p:nvSpPr>
        <p:spPr>
          <a:xfrm>
            <a:off x="-2743200" y="613192"/>
            <a:ext cx="12894732" cy="1202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lnSpc>
                <a:spcPts val="9833"/>
              </a:lnSpc>
              <a:spcBef>
                <a:spcPct val="0"/>
              </a:spcBef>
            </a:pPr>
            <a:r>
              <a:rPr lang="fr-FR" sz="4800" b="1" u="none" strike="noStrike" noProof="0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Points clés</a:t>
            </a:r>
          </a:p>
        </p:txBody>
      </p:sp>
    </p:spTree>
    <p:extLst>
      <p:ext uri="{BB962C8B-B14F-4D97-AF65-F5344CB8AC3E}">
        <p14:creationId xmlns:p14="http://schemas.microsoft.com/office/powerpoint/2010/main" val="2212815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DA91F1-B2D6-BD9D-B886-0E35ADE66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0683125-4E35-B39F-178F-1037145F5EAE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0AE644B-B013-8275-6019-53F472B6BA54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E89D07F-DAD4-1C30-F1A9-8D56E4858946}"/>
              </a:ext>
            </a:extLst>
          </p:cNvPr>
          <p:cNvSpPr/>
          <p:nvPr/>
        </p:nvSpPr>
        <p:spPr>
          <a:xfrm>
            <a:off x="5817787" y="8740647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CECA3C4-D0FD-EC5E-173D-FB96A5C74E3F}"/>
              </a:ext>
            </a:extLst>
          </p:cNvPr>
          <p:cNvSpPr/>
          <p:nvPr/>
        </p:nvSpPr>
        <p:spPr>
          <a:xfrm>
            <a:off x="-22938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0" y="0"/>
                </a:moveTo>
                <a:lnTo>
                  <a:pt x="7006260" y="0"/>
                </a:lnTo>
                <a:lnTo>
                  <a:pt x="7006260" y="2568306"/>
                </a:lnTo>
                <a:lnTo>
                  <a:pt x="0" y="25683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591E74A-A944-4DC0-F62D-24E9A1DE8D96}"/>
              </a:ext>
            </a:extLst>
          </p:cNvPr>
          <p:cNvSpPr/>
          <p:nvPr/>
        </p:nvSpPr>
        <p:spPr>
          <a:xfrm flipH="1">
            <a:off x="1151112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7006260" y="0"/>
                </a:moveTo>
                <a:lnTo>
                  <a:pt x="0" y="0"/>
                </a:lnTo>
                <a:lnTo>
                  <a:pt x="0" y="2568306"/>
                </a:lnTo>
                <a:lnTo>
                  <a:pt x="7006260" y="2568306"/>
                </a:lnTo>
                <a:lnTo>
                  <a:pt x="700626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BC6757B7-EBDC-8D8D-602D-AED4A03F9E82}"/>
              </a:ext>
            </a:extLst>
          </p:cNvPr>
          <p:cNvGrpSpPr/>
          <p:nvPr/>
        </p:nvGrpSpPr>
        <p:grpSpPr>
          <a:xfrm>
            <a:off x="716465" y="682095"/>
            <a:ext cx="16858789" cy="9050448"/>
            <a:chOff x="0" y="0"/>
            <a:chExt cx="3691212" cy="1868218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36989A2-67D0-C418-5CE8-42004B81303C}"/>
                </a:ext>
              </a:extLst>
            </p:cNvPr>
            <p:cNvSpPr/>
            <p:nvPr/>
          </p:nvSpPr>
          <p:spPr>
            <a:xfrm>
              <a:off x="0" y="0"/>
              <a:ext cx="3691212" cy="1868218"/>
            </a:xfrm>
            <a:custGeom>
              <a:avLst/>
              <a:gdLst/>
              <a:ahLst/>
              <a:cxnLst/>
              <a:rect l="l" t="t" r="r" b="b"/>
              <a:pathLst>
                <a:path w="3691212" h="1868218">
                  <a:moveTo>
                    <a:pt x="28172" y="0"/>
                  </a:moveTo>
                  <a:lnTo>
                    <a:pt x="3663040" y="0"/>
                  </a:lnTo>
                  <a:cubicBezTo>
                    <a:pt x="3670511" y="0"/>
                    <a:pt x="3677677" y="2968"/>
                    <a:pt x="3682960" y="8252"/>
                  </a:cubicBezTo>
                  <a:cubicBezTo>
                    <a:pt x="3688244" y="13535"/>
                    <a:pt x="3691212" y="20701"/>
                    <a:pt x="3691212" y="28172"/>
                  </a:cubicBezTo>
                  <a:lnTo>
                    <a:pt x="3691212" y="1840045"/>
                  </a:lnTo>
                  <a:cubicBezTo>
                    <a:pt x="3691212" y="1855605"/>
                    <a:pt x="3678599" y="1868218"/>
                    <a:pt x="3663040" y="1868218"/>
                  </a:cubicBezTo>
                  <a:lnTo>
                    <a:pt x="28172" y="1868218"/>
                  </a:lnTo>
                  <a:cubicBezTo>
                    <a:pt x="12613" y="1868218"/>
                    <a:pt x="0" y="1855605"/>
                    <a:pt x="0" y="1840045"/>
                  </a:cubicBezTo>
                  <a:lnTo>
                    <a:pt x="0" y="28172"/>
                  </a:lnTo>
                  <a:cubicBezTo>
                    <a:pt x="0" y="12613"/>
                    <a:pt x="12613" y="0"/>
                    <a:pt x="28172" y="0"/>
                  </a:cubicBezTo>
                  <a:close/>
                </a:path>
              </a:pathLst>
            </a:custGeom>
            <a:solidFill>
              <a:srgbClr val="2C3241"/>
            </a:solidFill>
          </p:spPr>
          <p:txBody>
            <a:bodyPr/>
            <a:lstStyle/>
            <a:p>
              <a:endParaRPr lang="fr-FR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B535ECD6-54DC-1AA9-D6A6-DBC8AE844590}"/>
                </a:ext>
              </a:extLst>
            </p:cNvPr>
            <p:cNvSpPr txBox="1"/>
            <p:nvPr/>
          </p:nvSpPr>
          <p:spPr>
            <a:xfrm>
              <a:off x="0" y="-38100"/>
              <a:ext cx="3691212" cy="1906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CA09F55B-E09B-C756-AF2D-2D83FCF719A9}"/>
              </a:ext>
            </a:extLst>
          </p:cNvPr>
          <p:cNvSpPr txBox="1"/>
          <p:nvPr/>
        </p:nvSpPr>
        <p:spPr>
          <a:xfrm>
            <a:off x="1294814" y="2340733"/>
            <a:ext cx="16103594" cy="4294574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br>
              <a:rPr lang="fr-BE" sz="2800"/>
            </a:br>
            <a:endParaRPr lang="nl-BE" sz="2800" b="1">
              <a:solidFill>
                <a:schemeClr val="bg1"/>
              </a:solidFill>
              <a:latin typeface="Abadi" panose="020B0604020104020204" pitchFamily="34" charset="77"/>
              <a:ea typeface="Josefin Sans"/>
              <a:cs typeface="Abadi" panose="020F0502020204030204" pitchFamily="34" charset="0"/>
              <a:sym typeface="Josefin Sans"/>
            </a:endParaRP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nl-BE" sz="2800" b="1" u="sng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 </a:t>
            </a:r>
            <a:r>
              <a:rPr lang="nl-BE" sz="2800" b="1" u="sng" noProof="0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br>
              <a:rPr lang="fr-BE" sz="2800">
                <a:solidFill>
                  <a:schemeClr val="bg1"/>
                </a:solidFill>
                <a:latin typeface="Abadi" panose="020B0604020104020204" pitchFamily="34" charset="77"/>
              </a:rPr>
            </a:br>
            <a:br>
              <a:rPr lang="fr-BE" sz="2800">
                <a:solidFill>
                  <a:schemeClr val="bg1"/>
                </a:solidFill>
                <a:latin typeface="Abadi" panose="020B0604020104020204" pitchFamily="34" charset="77"/>
              </a:rPr>
            </a:b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Tx/>
              <a:buChar char="-"/>
            </a:pPr>
            <a:endParaRPr lang="fr-FR" sz="3200" noProof="0">
              <a:solidFill>
                <a:srgbClr val="FFFFFF"/>
              </a:solidFill>
              <a:latin typeface="Abadi" panose="020F0502020204030204" pitchFamily="34" charset="0"/>
              <a:ea typeface="Josefin Sans"/>
              <a:cs typeface="Abadi" panose="020F0502020204030204" pitchFamily="34" charset="0"/>
              <a:sym typeface="Josefin San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67C1EAC-354C-A521-6770-DD8A50B1E16F}"/>
              </a:ext>
            </a:extLst>
          </p:cNvPr>
          <p:cNvSpPr txBox="1"/>
          <p:nvPr/>
        </p:nvSpPr>
        <p:spPr>
          <a:xfrm>
            <a:off x="12619773" y="682095"/>
            <a:ext cx="93770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br>
              <a:rPr lang="fr-BE"/>
            </a:br>
            <a:br>
              <a:rPr lang="fr-BE"/>
            </a:br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20F5735-061A-1D57-C4C4-DC049514BE9F}"/>
              </a:ext>
            </a:extLst>
          </p:cNvPr>
          <p:cNvSpPr txBox="1"/>
          <p:nvPr/>
        </p:nvSpPr>
        <p:spPr>
          <a:xfrm>
            <a:off x="-3783106" y="8928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BF33CA5-CF33-35F8-ED15-42D06C0F7193}"/>
              </a:ext>
            </a:extLst>
          </p:cNvPr>
          <p:cNvSpPr txBox="1"/>
          <p:nvPr/>
        </p:nvSpPr>
        <p:spPr>
          <a:xfrm>
            <a:off x="2614789" y="2175573"/>
            <a:ext cx="14956746" cy="852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400" b="1" dirty="0">
                <a:solidFill>
                  <a:schemeClr val="bg1"/>
                </a:solidFill>
                <a:latin typeface="Abadi" panose="020B0604020104020204" pitchFamily="34" charset="77"/>
              </a:rPr>
              <a:t>TO DO List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400" b="1" dirty="0">
                <a:solidFill>
                  <a:schemeClr val="bg1"/>
                </a:solidFill>
                <a:latin typeface="Abadi" panose="020B0604020104020204" pitchFamily="34" charset="77"/>
              </a:rPr>
              <a:t>Horaire général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400" b="1" dirty="0">
                <a:solidFill>
                  <a:schemeClr val="bg1"/>
                </a:solidFill>
                <a:latin typeface="Abadi" panose="020B0604020104020204" pitchFamily="34" charset="77"/>
              </a:rPr>
              <a:t>Comment plier une tente SNJ ?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400" b="1" dirty="0">
                <a:solidFill>
                  <a:schemeClr val="bg1"/>
                </a:solidFill>
                <a:latin typeface="Abadi" panose="020B0604020104020204" pitchFamily="34" charset="77"/>
              </a:rPr>
              <a:t>Résumé de votre inscription (emplacement, forfaits...)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400" b="1" dirty="0">
                <a:solidFill>
                  <a:schemeClr val="bg1"/>
                </a:solidFill>
                <a:latin typeface="Abadi" panose="020B0604020104020204" pitchFamily="34" charset="77"/>
              </a:rPr>
              <a:t>Feuilles de tâches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400" b="1" dirty="0">
                <a:solidFill>
                  <a:schemeClr val="bg1"/>
                </a:solidFill>
                <a:latin typeface="Abadi" panose="020B0604020104020204" pitchFamily="34" charset="77"/>
              </a:rPr>
              <a:t>1 laisser-passer unique qui vaut pour samedi ET dimanche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400" b="1" dirty="0">
                <a:solidFill>
                  <a:schemeClr val="bg1"/>
                </a:solidFill>
                <a:latin typeface="Abadi" panose="020B0604020104020204" pitchFamily="34" charset="77"/>
              </a:rPr>
              <a:t>Plaque vélo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400" b="1" dirty="0">
                <a:solidFill>
                  <a:schemeClr val="bg1"/>
                </a:solidFill>
                <a:latin typeface="Abadi" panose="020B0604020104020204" pitchFamily="34" charset="77"/>
              </a:rPr>
              <a:t>Attestation de vente à afficher sur les stands vente.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400" b="1" dirty="0">
                <a:solidFill>
                  <a:schemeClr val="bg1"/>
                </a:solidFill>
                <a:latin typeface="Abadi" panose="020B0604020104020204" pitchFamily="34" charset="77"/>
              </a:rPr>
              <a:t>Le stand info auquel vous êtes reliés. 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400" b="1" dirty="0">
                <a:solidFill>
                  <a:schemeClr val="bg1"/>
                </a:solidFill>
                <a:latin typeface="Abadi" panose="020B0604020104020204" pitchFamily="34" charset="77"/>
              </a:rPr>
              <a:t>Contrôle pompier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400" b="1" dirty="0">
                <a:solidFill>
                  <a:schemeClr val="bg1"/>
                </a:solidFill>
                <a:latin typeface="Abadi" panose="020B0604020104020204" pitchFamily="34" charset="77"/>
              </a:rPr>
              <a:t>Horaire Anim 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2400" b="1" dirty="0">
                <a:solidFill>
                  <a:schemeClr val="bg1"/>
                </a:solidFill>
                <a:latin typeface="Abadi" panose="020B0604020104020204" pitchFamily="34" charset="77"/>
              </a:rPr>
              <a:t>(Itinéraire </a:t>
            </a:r>
            <a:r>
              <a:rPr lang="fr-BE" sz="2400" b="1" dirty="0" err="1">
                <a:solidFill>
                  <a:schemeClr val="bg1"/>
                </a:solidFill>
                <a:latin typeface="Abadi" panose="020B0604020104020204" pitchFamily="34" charset="77"/>
              </a:rPr>
              <a:t>Naninne</a:t>
            </a:r>
            <a:r>
              <a:rPr lang="fr-BE" sz="2400" b="1" dirty="0">
                <a:solidFill>
                  <a:schemeClr val="bg1"/>
                </a:solidFill>
                <a:latin typeface="Abadi" panose="020B0604020104020204" pitchFamily="34" charset="77"/>
              </a:rPr>
              <a:t>)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BE" sz="2400" b="1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fontAlgn="base">
              <a:lnSpc>
                <a:spcPct val="150000"/>
              </a:lnSpc>
            </a:pPr>
            <a:endParaRPr lang="fr-BE" sz="2400" b="1" dirty="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>
              <a:lnSpc>
                <a:spcPct val="150000"/>
              </a:lnSpc>
            </a:pPr>
            <a:r>
              <a:rPr lang="fr-BE" sz="3200" b="1" i="1" dirty="0">
                <a:solidFill>
                  <a:schemeClr val="bg1"/>
                </a:solidFill>
                <a:latin typeface="Abadi" panose="020B0604020104020204" pitchFamily="34" charset="77"/>
              </a:rPr>
              <a:t>   </a:t>
            </a:r>
            <a:r>
              <a:rPr lang="fr-BE" sz="3200" i="1" dirty="0">
                <a:solidFill>
                  <a:schemeClr val="bg1"/>
                </a:solidFill>
                <a:latin typeface="Abadi" panose="020B0604020104020204" pitchFamily="34" charset="77"/>
              </a:rPr>
              <a:t>Un problème avec votre inscription ou votre enveloppe? Contactez LOU !</a:t>
            </a:r>
            <a:endParaRPr lang="fr-BE" sz="6000" b="1" dirty="0">
              <a:solidFill>
                <a:schemeClr val="bg1"/>
              </a:solidFill>
              <a:highlight>
                <a:srgbClr val="FF9300"/>
              </a:highlight>
              <a:latin typeface="Abadi" panose="020B0604020104020204" pitchFamily="34" charset="77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641ADCB-6915-1B8B-20E4-20162E8449D3}"/>
              </a:ext>
            </a:extLst>
          </p:cNvPr>
          <p:cNvSpPr txBox="1"/>
          <p:nvPr/>
        </p:nvSpPr>
        <p:spPr>
          <a:xfrm>
            <a:off x="-2325738" y="654684"/>
            <a:ext cx="12894732" cy="1202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lnSpc>
                <a:spcPts val="9833"/>
              </a:lnSpc>
              <a:spcBef>
                <a:spcPct val="0"/>
              </a:spcBef>
            </a:pPr>
            <a:r>
              <a:rPr lang="fr-FR" sz="4800" b="1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Dans l’enveloppe:</a:t>
            </a:r>
            <a:endParaRPr lang="fr-FR" sz="4800" b="1" u="none" strike="noStrike" noProof="0">
              <a:solidFill>
                <a:srgbClr val="76B2E4"/>
              </a:solidFill>
              <a:latin typeface="Waffle Soft"/>
              <a:ea typeface="Waffle Soft"/>
              <a:cs typeface="Waffle Soft"/>
              <a:sym typeface="Waffle Soft"/>
            </a:endParaRPr>
          </a:p>
        </p:txBody>
      </p:sp>
    </p:spTree>
    <p:extLst>
      <p:ext uri="{BB962C8B-B14F-4D97-AF65-F5344CB8AC3E}">
        <p14:creationId xmlns:p14="http://schemas.microsoft.com/office/powerpoint/2010/main" val="384856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E209FD-D4AC-052A-FF73-652276DBD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AE1C6D5-D8AE-272E-2D11-310317FCDB84}"/>
              </a:ext>
            </a:extLst>
          </p:cNvPr>
          <p:cNvSpPr/>
          <p:nvPr/>
        </p:nvSpPr>
        <p:spPr>
          <a:xfrm>
            <a:off x="-229389" y="-689316"/>
            <a:ext cx="9373389" cy="3436032"/>
          </a:xfrm>
          <a:custGeom>
            <a:avLst/>
            <a:gdLst/>
            <a:ahLst/>
            <a:cxnLst/>
            <a:rect l="l" t="t" r="r" b="b"/>
            <a:pathLst>
              <a:path w="9373389" h="3436032">
                <a:moveTo>
                  <a:pt x="0" y="0"/>
                </a:moveTo>
                <a:lnTo>
                  <a:pt x="9373389" y="0"/>
                </a:lnTo>
                <a:lnTo>
                  <a:pt x="9373389" y="3436032"/>
                </a:lnTo>
                <a:lnTo>
                  <a:pt x="0" y="3436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103FD29-846E-515C-8CB2-CB60A1332E50}"/>
              </a:ext>
            </a:extLst>
          </p:cNvPr>
          <p:cNvSpPr txBox="1"/>
          <p:nvPr/>
        </p:nvSpPr>
        <p:spPr>
          <a:xfrm>
            <a:off x="3124200" y="1951635"/>
            <a:ext cx="1120236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fr-FR" sz="9600" b="1">
                <a:solidFill>
                  <a:srgbClr val="2C3241"/>
                </a:solidFill>
                <a:latin typeface="Waffle Soft"/>
                <a:ea typeface="Waffle Soft"/>
                <a:cs typeface="Waffle Soft"/>
                <a:sym typeface="Waffle Soft"/>
              </a:rPr>
              <a:t>Ils nous aident</a:t>
            </a:r>
            <a:endParaRPr lang="fr-FR" sz="9600" b="1" u="none" strike="noStrike" noProof="0">
              <a:solidFill>
                <a:srgbClr val="2C3241"/>
              </a:solidFill>
              <a:latin typeface="Waffle Soft"/>
              <a:ea typeface="Waffle Soft"/>
              <a:cs typeface="Waffle Soft"/>
              <a:sym typeface="Waffle Soft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3207410-D696-FD70-EF83-BAA7AA8BFEAB}"/>
              </a:ext>
            </a:extLst>
          </p:cNvPr>
          <p:cNvSpPr/>
          <p:nvPr/>
        </p:nvSpPr>
        <p:spPr>
          <a:xfrm flipH="1">
            <a:off x="9144000" y="-689316"/>
            <a:ext cx="9373389" cy="3436032"/>
          </a:xfrm>
          <a:custGeom>
            <a:avLst/>
            <a:gdLst/>
            <a:ahLst/>
            <a:cxnLst/>
            <a:rect l="l" t="t" r="r" b="b"/>
            <a:pathLst>
              <a:path w="9373389" h="3436032">
                <a:moveTo>
                  <a:pt x="9373389" y="0"/>
                </a:moveTo>
                <a:lnTo>
                  <a:pt x="0" y="0"/>
                </a:lnTo>
                <a:lnTo>
                  <a:pt x="0" y="3436032"/>
                </a:lnTo>
                <a:lnTo>
                  <a:pt x="9373389" y="3436032"/>
                </a:lnTo>
                <a:lnTo>
                  <a:pt x="93733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B77ADE6-BEB4-30A3-AC1C-BD1405B00C5D}"/>
              </a:ext>
            </a:extLst>
          </p:cNvPr>
          <p:cNvSpPr/>
          <p:nvPr/>
        </p:nvSpPr>
        <p:spPr>
          <a:xfrm>
            <a:off x="-95873" y="7594249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B13E5F1-63D3-1843-B2B9-6F22C0250113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FB54A86-26C0-6B28-4155-956D08EFC2CC}"/>
              </a:ext>
            </a:extLst>
          </p:cNvPr>
          <p:cNvSpPr/>
          <p:nvPr/>
        </p:nvSpPr>
        <p:spPr>
          <a:xfrm>
            <a:off x="5791200" y="9120456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pic>
        <p:nvPicPr>
          <p:cNvPr id="1028" name="Picture 4" descr="avion ">
            <a:extLst>
              <a:ext uri="{FF2B5EF4-FFF2-40B4-BE49-F238E27FC236}">
                <a16:creationId xmlns:a16="http://schemas.microsoft.com/office/drawing/2014/main" id="{E4879488-4CE6-44D6-84F6-75F546453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9526" flipH="1">
            <a:off x="16567119" y="3098509"/>
            <a:ext cx="1313425" cy="105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11B337E9-C2AD-B342-4927-D6E7BF2E1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202" y="3362946"/>
            <a:ext cx="1921432" cy="187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>
            <a:extLst>
              <a:ext uri="{FF2B5EF4-FFF2-40B4-BE49-F238E27FC236}">
                <a16:creationId xmlns:a16="http://schemas.microsoft.com/office/drawing/2014/main" id="{B7145E21-081C-8BA2-A883-D5C6DD144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303" y="7222217"/>
            <a:ext cx="5437520" cy="205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438CC20-7A2E-0CB5-4BC9-863FD11BFFD4}"/>
              </a:ext>
            </a:extLst>
          </p:cNvPr>
          <p:cNvSpPr txBox="1"/>
          <p:nvPr/>
        </p:nvSpPr>
        <p:spPr>
          <a:xfrm>
            <a:off x="4056611" y="5193668"/>
            <a:ext cx="9642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b="0" i="0" dirty="0">
                <a:solidFill>
                  <a:srgbClr val="000000"/>
                </a:solidFill>
                <a:effectLst/>
              </a:rPr>
              <a:t> </a:t>
            </a:r>
            <a:endParaRPr lang="fr-FR" dirty="0"/>
          </a:p>
        </p:txBody>
      </p:sp>
      <p:pic>
        <p:nvPicPr>
          <p:cNvPr id="11" name="Picture 4" descr="A blue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644225C1-2FE4-35A3-3E86-81FF96AA7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860" y="3640936"/>
            <a:ext cx="3041707" cy="163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 red and blue letters&#10;&#10;AI-generated content may be incorrect.">
            <a:extLst>
              <a:ext uri="{FF2B5EF4-FFF2-40B4-BE49-F238E27FC236}">
                <a16:creationId xmlns:a16="http://schemas.microsoft.com/office/drawing/2014/main" id="{633A529E-582F-6895-F028-84B72DAA4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000" y="3547243"/>
            <a:ext cx="3748377" cy="67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 black background with green text&#10;&#10;AI-generated content may be incorrect.">
            <a:extLst>
              <a:ext uri="{FF2B5EF4-FFF2-40B4-BE49-F238E27FC236}">
                <a16:creationId xmlns:a16="http://schemas.microsoft.com/office/drawing/2014/main" id="{1424077F-10E3-F04C-4449-C1496B93D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605" y="4556586"/>
            <a:ext cx="2518568" cy="251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968FD764-DD35-D574-77E0-B80F4B7FD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525" y="7372572"/>
            <a:ext cx="7315200" cy="145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 black letter and a white background&#10;&#10;AI-generated content may be incorrect.">
            <a:extLst>
              <a:ext uri="{FF2B5EF4-FFF2-40B4-BE49-F238E27FC236}">
                <a16:creationId xmlns:a16="http://schemas.microsoft.com/office/drawing/2014/main" id="{A350EDC6-19E7-7EEF-F94B-0BD690BE7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831" y="4464936"/>
            <a:ext cx="6302259" cy="84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 black circle with white text&#10;&#10;AI-generated content may be incorrect.">
            <a:extLst>
              <a:ext uri="{FF2B5EF4-FFF2-40B4-BE49-F238E27FC236}">
                <a16:creationId xmlns:a16="http://schemas.microsoft.com/office/drawing/2014/main" id="{B4423766-FE5E-2392-E5DD-0C7CCEFBB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909" y="5555199"/>
            <a:ext cx="2672328" cy="145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 blue and black logo&#10;&#10;AI-generated content may be incorrect.">
            <a:extLst>
              <a:ext uri="{FF2B5EF4-FFF2-40B4-BE49-F238E27FC236}">
                <a16:creationId xmlns:a16="http://schemas.microsoft.com/office/drawing/2014/main" id="{03E5F83E-15AB-4000-2C79-FCBA31894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615" y="5093332"/>
            <a:ext cx="2828071" cy="247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A logo with a tree and text&#10;&#10;AI-generated content may be incorrect.">
            <a:extLst>
              <a:ext uri="{FF2B5EF4-FFF2-40B4-BE49-F238E27FC236}">
                <a16:creationId xmlns:a16="http://schemas.microsoft.com/office/drawing/2014/main" id="{3BEF5289-965E-A7A3-1CCD-C68461EB5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67" y="6106420"/>
            <a:ext cx="2185114" cy="96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A blue line drawing of a person's body&#10;&#10;AI-generated content may be incorrect.">
            <a:extLst>
              <a:ext uri="{FF2B5EF4-FFF2-40B4-BE49-F238E27FC236}">
                <a16:creationId xmlns:a16="http://schemas.microsoft.com/office/drawing/2014/main" id="{BD09B575-E66B-99CA-E932-975A9187E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789" y="3346845"/>
            <a:ext cx="1543984" cy="200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A black and white logo&#10;&#10;AI-generated content may be incorrect.">
            <a:extLst>
              <a:ext uri="{FF2B5EF4-FFF2-40B4-BE49-F238E27FC236}">
                <a16:creationId xmlns:a16="http://schemas.microsoft.com/office/drawing/2014/main" id="{8D243667-7A91-6874-007D-8E7CB7F00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334" y="5108404"/>
            <a:ext cx="2518568" cy="251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A group of kids running&#10;&#10;AI-generated content may be incorrect.">
            <a:extLst>
              <a:ext uri="{FF2B5EF4-FFF2-40B4-BE49-F238E27FC236}">
                <a16:creationId xmlns:a16="http://schemas.microsoft.com/office/drawing/2014/main" id="{CC9332BA-0777-0376-DE36-051954A8A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416" y="5304914"/>
            <a:ext cx="1422227" cy="210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A white rectangular sign with black letters and a c&#10;&#10;AI-generated content may be incorrect.">
            <a:extLst>
              <a:ext uri="{FF2B5EF4-FFF2-40B4-BE49-F238E27FC236}">
                <a16:creationId xmlns:a16="http://schemas.microsoft.com/office/drawing/2014/main" id="{D2029A1D-0B01-D8D6-A5B3-F3D75C7B8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101" y="5533817"/>
            <a:ext cx="1195435" cy="179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4293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0" name="Google Shape;1080;g3cd407332fe_2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8703" y="3812825"/>
            <a:ext cx="3743325" cy="3781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1" name="Google Shape;1081;g3cd407332fe_2_0"/>
          <p:cNvSpPr/>
          <p:nvPr/>
        </p:nvSpPr>
        <p:spPr>
          <a:xfrm>
            <a:off x="-229389" y="-689316"/>
            <a:ext cx="9373389" cy="3436032"/>
          </a:xfrm>
          <a:custGeom>
            <a:avLst/>
            <a:gdLst/>
            <a:ahLst/>
            <a:cxnLst/>
            <a:rect l="l" t="t" r="r" b="b"/>
            <a:pathLst>
              <a:path w="9373389" h="3436032" extrusionOk="0">
                <a:moveTo>
                  <a:pt x="0" y="0"/>
                </a:moveTo>
                <a:lnTo>
                  <a:pt x="9373389" y="0"/>
                </a:lnTo>
                <a:lnTo>
                  <a:pt x="9373389" y="3436032"/>
                </a:lnTo>
                <a:lnTo>
                  <a:pt x="0" y="34360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2" name="Google Shape;1082;g3cd407332fe_2_0"/>
          <p:cNvSpPr txBox="1"/>
          <p:nvPr/>
        </p:nvSpPr>
        <p:spPr>
          <a:xfrm>
            <a:off x="2334800" y="2074950"/>
            <a:ext cx="14568600" cy="14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9600" b="1" dirty="0">
                <a:solidFill>
                  <a:srgbClr val="2C3241"/>
                </a:solidFill>
              </a:rPr>
              <a:t>Avantages Decathlon</a:t>
            </a:r>
            <a:endParaRPr sz="9600" b="1" u="none" strike="noStrike" dirty="0">
              <a:solidFill>
                <a:srgbClr val="2C32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g3cd407332fe_2_0"/>
          <p:cNvSpPr/>
          <p:nvPr/>
        </p:nvSpPr>
        <p:spPr>
          <a:xfrm flipH="1">
            <a:off x="9144000" y="-689316"/>
            <a:ext cx="9373389" cy="3436032"/>
          </a:xfrm>
          <a:custGeom>
            <a:avLst/>
            <a:gdLst/>
            <a:ahLst/>
            <a:cxnLst/>
            <a:rect l="l" t="t" r="r" b="b"/>
            <a:pathLst>
              <a:path w="9373389" h="3436032" extrusionOk="0">
                <a:moveTo>
                  <a:pt x="9373389" y="0"/>
                </a:moveTo>
                <a:lnTo>
                  <a:pt x="0" y="0"/>
                </a:lnTo>
                <a:lnTo>
                  <a:pt x="0" y="3436032"/>
                </a:lnTo>
                <a:lnTo>
                  <a:pt x="9373389" y="3436032"/>
                </a:lnTo>
                <a:lnTo>
                  <a:pt x="9373389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4" name="Google Shape;1084;g3cd407332fe_2_0"/>
          <p:cNvSpPr/>
          <p:nvPr/>
        </p:nvSpPr>
        <p:spPr>
          <a:xfrm>
            <a:off x="-95873" y="7594249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 extrusionOk="0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5" name="Google Shape;1085;g3cd407332fe_2_0"/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 extrusionOk="0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6" name="Google Shape;1086;g3cd407332fe_2_0"/>
          <p:cNvSpPr/>
          <p:nvPr/>
        </p:nvSpPr>
        <p:spPr>
          <a:xfrm>
            <a:off x="5791200" y="9120456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 extrusionOk="0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7" name="Google Shape;1087;g3cd407332fe_2_0" descr="avion 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2250474" flipH="1">
            <a:off x="16567119" y="3098509"/>
            <a:ext cx="1313425" cy="1050740"/>
          </a:xfrm>
          <a:prstGeom prst="rect">
            <a:avLst/>
          </a:prstGeom>
          <a:noFill/>
          <a:ln>
            <a:noFill/>
          </a:ln>
        </p:spPr>
      </p:pic>
      <p:sp>
        <p:nvSpPr>
          <p:cNvPr id="1088" name="Google Shape;1088;g3cd407332fe_2_0"/>
          <p:cNvSpPr txBox="1"/>
          <p:nvPr/>
        </p:nvSpPr>
        <p:spPr>
          <a:xfrm>
            <a:off x="5577472" y="3552738"/>
            <a:ext cx="12487200" cy="5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3000" b="1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fr-BE" sz="3000" b="1">
                <a:latin typeface="Calibri"/>
                <a:ea typeface="Calibri"/>
                <a:cs typeface="Calibri"/>
                <a:sym typeface="Calibri"/>
              </a:rPr>
              <a:t>À</a:t>
            </a:r>
            <a:r>
              <a:rPr lang="fr-BE" sz="3000" b="1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Partir d</a:t>
            </a:r>
            <a:r>
              <a:rPr lang="fr-BE" sz="3000" b="1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fr-BE" sz="3000" b="1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lun</a:t>
            </a:r>
            <a:r>
              <a:rPr lang="fr-BE" sz="3000" b="1">
                <a:latin typeface="Calibri"/>
                <a:ea typeface="Calibri"/>
                <a:cs typeface="Calibri"/>
                <a:sym typeface="Calibri"/>
              </a:rPr>
              <a:t>di 9 mars 2026:</a:t>
            </a:r>
            <a:endParaRPr sz="3000" b="1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●"/>
            </a:pPr>
            <a:r>
              <a:rPr lang="fr-BE" sz="3000" b="1">
                <a:latin typeface="Calibri"/>
                <a:ea typeface="Calibri"/>
                <a:cs typeface="Calibri"/>
                <a:sym typeface="Calibri"/>
              </a:rPr>
              <a:t>Shop exclusif mis en place pour tous les participants (animateurs, animés, sections, parents)</a:t>
            </a:r>
            <a:endParaRPr sz="3000" b="1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●"/>
            </a:pPr>
            <a:r>
              <a:rPr lang="fr-BE" sz="3000" b="1">
                <a:latin typeface="Calibri"/>
                <a:ea typeface="Calibri"/>
                <a:cs typeface="Calibri"/>
                <a:sym typeface="Calibri"/>
              </a:rPr>
              <a:t>Réduction de 20% sur une série ~20 articles (chambre à air, chasuble, phares)</a:t>
            </a:r>
            <a:endParaRPr sz="3000" b="1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●"/>
            </a:pPr>
            <a:r>
              <a:rPr lang="fr-BE" sz="3000" b="1">
                <a:latin typeface="Calibri"/>
                <a:ea typeface="Calibri"/>
                <a:cs typeface="Calibri"/>
                <a:sym typeface="Calibri"/>
              </a:rPr>
              <a:t>Shop actif pendant 24 jours !</a:t>
            </a:r>
            <a:endParaRPr sz="3000" b="1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3000" b="1">
                <a:latin typeface="Calibri"/>
                <a:ea typeface="Calibri"/>
                <a:cs typeface="Calibri"/>
                <a:sym typeface="Calibri"/>
              </a:rPr>
              <a:t>Après l’évènement:</a:t>
            </a:r>
            <a:endParaRPr sz="3000" b="1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●"/>
            </a:pPr>
            <a:endParaRPr sz="3000" b="1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●"/>
            </a:pPr>
            <a:r>
              <a:rPr lang="fr-BE" sz="3000" b="1">
                <a:latin typeface="Calibri"/>
                <a:ea typeface="Calibri"/>
                <a:cs typeface="Calibri"/>
                <a:sym typeface="Calibri"/>
              </a:rPr>
              <a:t>Decathlon Ever rachète vos vélo à prix intéressant → rdv en magasin avec le vélo</a:t>
            </a:r>
            <a:endParaRPr sz="30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9" name="Google Shape;1089;g3cd407332fe_2_0"/>
          <p:cNvSpPr txBox="1"/>
          <p:nvPr/>
        </p:nvSpPr>
        <p:spPr>
          <a:xfrm>
            <a:off x="793976" y="7584725"/>
            <a:ext cx="7524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https://www.24heuresvelo.be/avantages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E877D5-0253-C2C0-215C-C5BC13CAC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B0B844D-52A2-CE3B-97CD-68B07601D744}"/>
              </a:ext>
            </a:extLst>
          </p:cNvPr>
          <p:cNvSpPr/>
          <p:nvPr/>
        </p:nvSpPr>
        <p:spPr>
          <a:xfrm>
            <a:off x="-229389" y="-689316"/>
            <a:ext cx="9373389" cy="3436032"/>
          </a:xfrm>
          <a:custGeom>
            <a:avLst/>
            <a:gdLst/>
            <a:ahLst/>
            <a:cxnLst/>
            <a:rect l="l" t="t" r="r" b="b"/>
            <a:pathLst>
              <a:path w="9373389" h="3436032">
                <a:moveTo>
                  <a:pt x="0" y="0"/>
                </a:moveTo>
                <a:lnTo>
                  <a:pt x="9373389" y="0"/>
                </a:lnTo>
                <a:lnTo>
                  <a:pt x="9373389" y="3436032"/>
                </a:lnTo>
                <a:lnTo>
                  <a:pt x="0" y="3436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AFAE6FE-7067-7132-5595-EB01D98146C7}"/>
              </a:ext>
            </a:extLst>
          </p:cNvPr>
          <p:cNvSpPr/>
          <p:nvPr/>
        </p:nvSpPr>
        <p:spPr>
          <a:xfrm flipH="1">
            <a:off x="9144000" y="-689316"/>
            <a:ext cx="9373389" cy="3436032"/>
          </a:xfrm>
          <a:custGeom>
            <a:avLst/>
            <a:gdLst/>
            <a:ahLst/>
            <a:cxnLst/>
            <a:rect l="l" t="t" r="r" b="b"/>
            <a:pathLst>
              <a:path w="9373389" h="3436032">
                <a:moveTo>
                  <a:pt x="9373389" y="0"/>
                </a:moveTo>
                <a:lnTo>
                  <a:pt x="0" y="0"/>
                </a:lnTo>
                <a:lnTo>
                  <a:pt x="0" y="3436032"/>
                </a:lnTo>
                <a:lnTo>
                  <a:pt x="9373389" y="3436032"/>
                </a:lnTo>
                <a:lnTo>
                  <a:pt x="93733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CC78516-D6AE-0680-7FCA-1338B97AEDB7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76EF67D-B839-A73F-F5CD-0E63DE36384A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F2E0F67-F2A5-689F-7034-BEC558013774}"/>
              </a:ext>
            </a:extLst>
          </p:cNvPr>
          <p:cNvSpPr/>
          <p:nvPr/>
        </p:nvSpPr>
        <p:spPr>
          <a:xfrm>
            <a:off x="5791200" y="9120456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pic>
        <p:nvPicPr>
          <p:cNvPr id="1026" name="Picture 2" descr="montgolfière ">
            <a:extLst>
              <a:ext uri="{FF2B5EF4-FFF2-40B4-BE49-F238E27FC236}">
                <a16:creationId xmlns:a16="http://schemas.microsoft.com/office/drawing/2014/main" id="{330BCB15-C3DB-414C-7AB7-584FC9FBA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3890">
            <a:off x="-454940" y="4418270"/>
            <a:ext cx="2420815" cy="242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vion ">
            <a:extLst>
              <a:ext uri="{FF2B5EF4-FFF2-40B4-BE49-F238E27FC236}">
                <a16:creationId xmlns:a16="http://schemas.microsoft.com/office/drawing/2014/main" id="{4C8CBADE-9143-834E-7B3C-B41180B81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9526" flipH="1">
            <a:off x="16567119" y="3098509"/>
            <a:ext cx="1313425" cy="105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6F0E2351-9477-7103-F9BC-1EDAE1B25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50" y="-10223"/>
            <a:ext cx="950595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AD5B9F1F-6D60-C109-322C-012F8055CA05}"/>
              </a:ext>
            </a:extLst>
          </p:cNvPr>
          <p:cNvSpPr/>
          <p:nvPr/>
        </p:nvSpPr>
        <p:spPr>
          <a:xfrm>
            <a:off x="850444" y="1257300"/>
            <a:ext cx="8026583" cy="8458200"/>
          </a:xfrm>
          <a:prstGeom prst="ellipse">
            <a:avLst/>
          </a:prstGeom>
          <a:solidFill>
            <a:srgbClr val="F6F3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u="sng">
                <a:solidFill>
                  <a:schemeClr val="tx2"/>
                </a:solidFill>
                <a:latin typeface="Abadi" panose="020B0604020104020204" pitchFamily="34" charset="77"/>
              </a:rPr>
              <a:t>RAPPEL: </a:t>
            </a:r>
          </a:p>
          <a:p>
            <a:pPr algn="ctr"/>
            <a:endParaRPr lang="fr-FR" sz="4000">
              <a:solidFill>
                <a:schemeClr val="tx2"/>
              </a:solidFill>
              <a:latin typeface="Abadi" panose="020B0604020104020204" pitchFamily="34" charset="77"/>
            </a:endParaRPr>
          </a:p>
          <a:p>
            <a:pPr algn="ctr"/>
            <a:r>
              <a:rPr lang="fr-BE" sz="4000" b="1">
                <a:solidFill>
                  <a:schemeClr val="tx2"/>
                </a:solidFill>
                <a:latin typeface="Abadi" panose="020B0604020104020204" pitchFamily="34" charset="77"/>
              </a:rPr>
              <a:t>1</a:t>
            </a:r>
            <a:r>
              <a:rPr lang="fr-BE" sz="4000" b="1" baseline="30000">
                <a:solidFill>
                  <a:schemeClr val="tx2"/>
                </a:solidFill>
                <a:latin typeface="Abadi" panose="020B0604020104020204" pitchFamily="34" charset="77"/>
              </a:rPr>
              <a:t>er</a:t>
            </a:r>
            <a:r>
              <a:rPr lang="fr-BE" sz="4000" b="1">
                <a:solidFill>
                  <a:schemeClr val="tx2"/>
                </a:solidFill>
                <a:latin typeface="Abadi" panose="020B0604020104020204" pitchFamily="34" charset="77"/>
              </a:rPr>
              <a:t> juillet 2019, tous les plastiques à usage unique sont interdits pour l’ensemble des évènements bruxellois. </a:t>
            </a:r>
            <a:endParaRPr lang="fr-BE" sz="4000">
              <a:solidFill>
                <a:schemeClr val="tx2"/>
              </a:solidFill>
              <a:latin typeface="Abadi" panose="020B0604020104020204" pitchFamily="34" charset="77"/>
            </a:endParaRPr>
          </a:p>
          <a:p>
            <a:pPr algn="ctr"/>
            <a:r>
              <a:rPr lang="fr-BE" sz="4000" b="1">
                <a:solidFill>
                  <a:schemeClr val="tx2"/>
                </a:solidFill>
                <a:latin typeface="Abadi" panose="020B0604020104020204" pitchFamily="34" charset="77"/>
              </a:rPr>
              <a:t>Pensez donc à des alternatives plus éco-responsables</a:t>
            </a:r>
            <a:endParaRPr lang="fr-BE" sz="4000">
              <a:solidFill>
                <a:schemeClr val="tx2"/>
              </a:solidFill>
              <a:latin typeface="Abadi" panose="020B0604020104020204" pitchFamily="34" charset="77"/>
            </a:endParaRPr>
          </a:p>
          <a:p>
            <a:br>
              <a:rPr lang="fr-BE">
                <a:solidFill>
                  <a:schemeClr val="tx2"/>
                </a:solidFill>
                <a:latin typeface="Abadi" panose="020B0604020104020204" pitchFamily="34" charset="77"/>
              </a:rPr>
            </a:br>
            <a:br>
              <a:rPr lang="fr-BE">
                <a:solidFill>
                  <a:schemeClr val="tx2"/>
                </a:solidFill>
                <a:latin typeface="Abadi" panose="020B0604020104020204" pitchFamily="34" charset="77"/>
              </a:rPr>
            </a:br>
            <a:endParaRPr lang="fr-FR">
              <a:solidFill>
                <a:schemeClr val="tx2"/>
              </a:solidFill>
              <a:latin typeface="Abadi" panose="020B06040201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50553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D910CF-6A74-6E82-C48F-6671E6139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52227E6-515B-C9DC-2490-F164BDF569E4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19D7413-05B0-F408-5EC2-B3CA5036544A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B1E2E06-9048-3F14-E133-D7BBAFFA6A57}"/>
              </a:ext>
            </a:extLst>
          </p:cNvPr>
          <p:cNvSpPr/>
          <p:nvPr/>
        </p:nvSpPr>
        <p:spPr>
          <a:xfrm>
            <a:off x="5817787" y="8740647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BF8F282-AA13-10DF-AC75-891FF254F216}"/>
              </a:ext>
            </a:extLst>
          </p:cNvPr>
          <p:cNvSpPr/>
          <p:nvPr/>
        </p:nvSpPr>
        <p:spPr>
          <a:xfrm>
            <a:off x="-22938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0" y="0"/>
                </a:moveTo>
                <a:lnTo>
                  <a:pt x="7006260" y="0"/>
                </a:lnTo>
                <a:lnTo>
                  <a:pt x="7006260" y="2568306"/>
                </a:lnTo>
                <a:lnTo>
                  <a:pt x="0" y="25683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4EFC9BB-891C-EE33-2D99-F8C968344430}"/>
              </a:ext>
            </a:extLst>
          </p:cNvPr>
          <p:cNvSpPr/>
          <p:nvPr/>
        </p:nvSpPr>
        <p:spPr>
          <a:xfrm flipH="1">
            <a:off x="1151112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7006260" y="0"/>
                </a:moveTo>
                <a:lnTo>
                  <a:pt x="0" y="0"/>
                </a:lnTo>
                <a:lnTo>
                  <a:pt x="0" y="2568306"/>
                </a:lnTo>
                <a:lnTo>
                  <a:pt x="7006260" y="2568306"/>
                </a:lnTo>
                <a:lnTo>
                  <a:pt x="700626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F2BB0D6-A33C-48B6-513F-79079B800C6F}"/>
              </a:ext>
            </a:extLst>
          </p:cNvPr>
          <p:cNvGrpSpPr/>
          <p:nvPr/>
        </p:nvGrpSpPr>
        <p:grpSpPr>
          <a:xfrm>
            <a:off x="716465" y="654684"/>
            <a:ext cx="17114335" cy="9077859"/>
            <a:chOff x="0" y="0"/>
            <a:chExt cx="3691212" cy="1868218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BA8DA13-4D51-0D95-61B4-DBAF5C4ABE4C}"/>
                </a:ext>
              </a:extLst>
            </p:cNvPr>
            <p:cNvSpPr/>
            <p:nvPr/>
          </p:nvSpPr>
          <p:spPr>
            <a:xfrm>
              <a:off x="0" y="0"/>
              <a:ext cx="3691212" cy="1868218"/>
            </a:xfrm>
            <a:custGeom>
              <a:avLst/>
              <a:gdLst/>
              <a:ahLst/>
              <a:cxnLst/>
              <a:rect l="l" t="t" r="r" b="b"/>
              <a:pathLst>
                <a:path w="3691212" h="1868218">
                  <a:moveTo>
                    <a:pt x="28172" y="0"/>
                  </a:moveTo>
                  <a:lnTo>
                    <a:pt x="3663040" y="0"/>
                  </a:lnTo>
                  <a:cubicBezTo>
                    <a:pt x="3670511" y="0"/>
                    <a:pt x="3677677" y="2968"/>
                    <a:pt x="3682960" y="8252"/>
                  </a:cubicBezTo>
                  <a:cubicBezTo>
                    <a:pt x="3688244" y="13535"/>
                    <a:pt x="3691212" y="20701"/>
                    <a:pt x="3691212" y="28172"/>
                  </a:cubicBezTo>
                  <a:lnTo>
                    <a:pt x="3691212" y="1840045"/>
                  </a:lnTo>
                  <a:cubicBezTo>
                    <a:pt x="3691212" y="1855605"/>
                    <a:pt x="3678599" y="1868218"/>
                    <a:pt x="3663040" y="1868218"/>
                  </a:cubicBezTo>
                  <a:lnTo>
                    <a:pt x="28172" y="1868218"/>
                  </a:lnTo>
                  <a:cubicBezTo>
                    <a:pt x="12613" y="1868218"/>
                    <a:pt x="0" y="1855605"/>
                    <a:pt x="0" y="1840045"/>
                  </a:cubicBezTo>
                  <a:lnTo>
                    <a:pt x="0" y="28172"/>
                  </a:lnTo>
                  <a:cubicBezTo>
                    <a:pt x="0" y="12613"/>
                    <a:pt x="12613" y="0"/>
                    <a:pt x="28172" y="0"/>
                  </a:cubicBezTo>
                  <a:close/>
                </a:path>
              </a:pathLst>
            </a:custGeom>
            <a:solidFill>
              <a:srgbClr val="2C3241"/>
            </a:solidFill>
          </p:spPr>
          <p:txBody>
            <a:bodyPr/>
            <a:lstStyle/>
            <a:p>
              <a:endParaRPr lang="fr-FR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CD9F8FD5-A642-BFDE-2293-A26DCAF37E79}"/>
                </a:ext>
              </a:extLst>
            </p:cNvPr>
            <p:cNvSpPr txBox="1"/>
            <p:nvPr/>
          </p:nvSpPr>
          <p:spPr>
            <a:xfrm>
              <a:off x="0" y="-38100"/>
              <a:ext cx="3691212" cy="1906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0A55457F-B8F2-1E1F-8313-37018183A78D}"/>
              </a:ext>
            </a:extLst>
          </p:cNvPr>
          <p:cNvSpPr txBox="1"/>
          <p:nvPr/>
        </p:nvSpPr>
        <p:spPr>
          <a:xfrm>
            <a:off x="1294814" y="2340733"/>
            <a:ext cx="16103594" cy="4294574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br>
              <a:rPr lang="fr-BE" sz="2800"/>
            </a:br>
            <a:endParaRPr lang="nl-BE" sz="2800" b="1">
              <a:solidFill>
                <a:schemeClr val="bg1"/>
              </a:solidFill>
              <a:latin typeface="Abadi" panose="020B0604020104020204" pitchFamily="34" charset="77"/>
              <a:ea typeface="Josefin Sans"/>
              <a:cs typeface="Abadi" panose="020F0502020204030204" pitchFamily="34" charset="0"/>
              <a:sym typeface="Josefin Sans"/>
            </a:endParaRP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nl-BE" sz="2800" b="1" u="sng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 </a:t>
            </a:r>
            <a:r>
              <a:rPr lang="nl-BE" sz="2800" b="1" u="sng" noProof="0">
                <a:solidFill>
                  <a:schemeClr val="bg1"/>
                </a:solidFill>
                <a:latin typeface="Abadi" panose="020B0604020104020204" pitchFamily="34" charset="77"/>
                <a:ea typeface="Josefin Sans"/>
                <a:cs typeface="Abadi" panose="020F0502020204030204" pitchFamily="34" charset="0"/>
                <a:sym typeface="Josefin Sans"/>
              </a:rPr>
              <a:t> 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br>
              <a:rPr lang="fr-BE" sz="2800">
                <a:solidFill>
                  <a:schemeClr val="bg1"/>
                </a:solidFill>
                <a:latin typeface="Abadi" panose="020B0604020104020204" pitchFamily="34" charset="77"/>
              </a:rPr>
            </a:br>
            <a:br>
              <a:rPr lang="fr-BE" sz="2800">
                <a:solidFill>
                  <a:schemeClr val="bg1"/>
                </a:solidFill>
                <a:latin typeface="Abadi" panose="020B0604020104020204" pitchFamily="34" charset="77"/>
              </a:rPr>
            </a:br>
            <a:endParaRPr lang="fr-BE" sz="2800">
              <a:solidFill>
                <a:schemeClr val="bg1"/>
              </a:solidFill>
              <a:latin typeface="Abadi" panose="020B0604020104020204" pitchFamily="34" charset="77"/>
            </a:endParaRPr>
          </a:p>
          <a:p>
            <a:pPr marL="457200" indent="-457200">
              <a:lnSpc>
                <a:spcPts val="4480"/>
              </a:lnSpc>
              <a:spcBef>
                <a:spcPct val="0"/>
              </a:spcBef>
              <a:buFontTx/>
              <a:buChar char="-"/>
            </a:pPr>
            <a:endParaRPr lang="fr-FR" sz="3200" noProof="0">
              <a:solidFill>
                <a:srgbClr val="FFFFFF"/>
              </a:solidFill>
              <a:latin typeface="Abadi" panose="020F0502020204030204" pitchFamily="34" charset="0"/>
              <a:ea typeface="Josefin Sans"/>
              <a:cs typeface="Abadi" panose="020F0502020204030204" pitchFamily="34" charset="0"/>
              <a:sym typeface="Josefin San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EB05747-1883-8613-467C-33AB3E64F9A4}"/>
              </a:ext>
            </a:extLst>
          </p:cNvPr>
          <p:cNvSpPr txBox="1"/>
          <p:nvPr/>
        </p:nvSpPr>
        <p:spPr>
          <a:xfrm>
            <a:off x="12619773" y="682095"/>
            <a:ext cx="93770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br>
              <a:rPr lang="fr-BE"/>
            </a:br>
            <a:br>
              <a:rPr lang="fr-BE"/>
            </a:br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EA0A20B-1DF3-C8F8-62EF-751D9D4649CC}"/>
              </a:ext>
            </a:extLst>
          </p:cNvPr>
          <p:cNvSpPr txBox="1"/>
          <p:nvPr/>
        </p:nvSpPr>
        <p:spPr>
          <a:xfrm>
            <a:off x="-3783106" y="8928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C624926-9096-AE59-5921-F1FD0B2497C5}"/>
              </a:ext>
            </a:extLst>
          </p:cNvPr>
          <p:cNvSpPr txBox="1"/>
          <p:nvPr/>
        </p:nvSpPr>
        <p:spPr>
          <a:xfrm>
            <a:off x="2438400" y="1059973"/>
            <a:ext cx="12894732" cy="1202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lnSpc>
                <a:spcPts val="9833"/>
              </a:lnSpc>
              <a:spcBef>
                <a:spcPct val="0"/>
              </a:spcBef>
            </a:pPr>
            <a:r>
              <a:rPr lang="fr-FR" sz="4800" b="1" err="1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Wooclap</a:t>
            </a:r>
            <a:endParaRPr lang="fr-FR" sz="4800" b="1" u="none" strike="noStrike" noProof="0">
              <a:solidFill>
                <a:srgbClr val="76B2E4"/>
              </a:solidFill>
              <a:latin typeface="Waffle Soft"/>
              <a:ea typeface="Waffle Soft"/>
              <a:cs typeface="Waffle Soft"/>
              <a:sym typeface="Waffle Soft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F49B842-0C75-F5A5-89C1-02C0CE6BD370}"/>
              </a:ext>
            </a:extLst>
          </p:cNvPr>
          <p:cNvSpPr txBox="1"/>
          <p:nvPr/>
        </p:nvSpPr>
        <p:spPr>
          <a:xfrm>
            <a:off x="1600200" y="4330062"/>
            <a:ext cx="12897292" cy="1233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fr-BE" sz="5400" b="1">
                <a:solidFill>
                  <a:schemeClr val="bg1"/>
                </a:solidFill>
                <a:latin typeface="Abadi" panose="020B0604020104020204" pitchFamily="34" charset="77"/>
              </a:rPr>
              <a:t>CODE : 24H40E</a:t>
            </a:r>
          </a:p>
        </p:txBody>
      </p:sp>
      <p:pic>
        <p:nvPicPr>
          <p:cNvPr id="18" name="Image 17" descr="Une image contenant motif, Graphique, blanc, carré&#10;&#10;Le contenu généré par l’IA peut être incorrect.">
            <a:extLst>
              <a:ext uri="{FF2B5EF4-FFF2-40B4-BE49-F238E27FC236}">
                <a16:creationId xmlns:a16="http://schemas.microsoft.com/office/drawing/2014/main" id="{84C70C1A-426E-AF31-B7FD-F326E58FDB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797" y="2517694"/>
            <a:ext cx="57658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2800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E082AE-874C-46D6-B2A2-C493FAED4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A860A24-1DBB-B46F-B35E-0B848318973B}"/>
              </a:ext>
            </a:extLst>
          </p:cNvPr>
          <p:cNvSpPr/>
          <p:nvPr/>
        </p:nvSpPr>
        <p:spPr>
          <a:xfrm>
            <a:off x="-229389" y="-689316"/>
            <a:ext cx="9373389" cy="3436032"/>
          </a:xfrm>
          <a:custGeom>
            <a:avLst/>
            <a:gdLst/>
            <a:ahLst/>
            <a:cxnLst/>
            <a:rect l="l" t="t" r="r" b="b"/>
            <a:pathLst>
              <a:path w="9373389" h="3436032">
                <a:moveTo>
                  <a:pt x="0" y="0"/>
                </a:moveTo>
                <a:lnTo>
                  <a:pt x="9373389" y="0"/>
                </a:lnTo>
                <a:lnTo>
                  <a:pt x="9373389" y="3436032"/>
                </a:lnTo>
                <a:lnTo>
                  <a:pt x="0" y="3436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CD837266-6F5A-C485-04FB-04DA979B6FE6}"/>
              </a:ext>
            </a:extLst>
          </p:cNvPr>
          <p:cNvSpPr txBox="1"/>
          <p:nvPr/>
        </p:nvSpPr>
        <p:spPr>
          <a:xfrm>
            <a:off x="2662372" y="3138164"/>
            <a:ext cx="12963255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fr-FR" sz="9600" b="1" u="none" strike="noStrike" noProof="0">
                <a:solidFill>
                  <a:srgbClr val="2C3241"/>
                </a:solidFill>
                <a:latin typeface="Waffle Soft"/>
                <a:ea typeface="Waffle Soft"/>
                <a:cs typeface="Waffle Soft"/>
                <a:sym typeface="Waffle Soft"/>
              </a:rPr>
              <a:t>MERCI BEAUCOUP ET </a:t>
            </a:r>
            <a:r>
              <a:rPr lang="fr-FR" sz="9600" b="1">
                <a:solidFill>
                  <a:srgbClr val="2C3241"/>
                </a:solidFill>
                <a:latin typeface="Waffle Soft"/>
                <a:ea typeface="Waffle Soft"/>
                <a:cs typeface="Waffle Soft"/>
                <a:sym typeface="Waffle Soft"/>
              </a:rPr>
              <a:t>À</a:t>
            </a:r>
            <a:r>
              <a:rPr lang="fr-FR" sz="9600" b="1" u="none" strike="noStrike" noProof="0">
                <a:solidFill>
                  <a:srgbClr val="2C3241"/>
                </a:solidFill>
                <a:latin typeface="Waffle Soft"/>
                <a:ea typeface="Waffle Soft"/>
                <a:cs typeface="Waffle Soft"/>
                <a:sym typeface="Waffle Soft"/>
              </a:rPr>
              <a:t> DANS 22 JOURS !!!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933CA50-704C-01A8-BA99-31D876CDE403}"/>
              </a:ext>
            </a:extLst>
          </p:cNvPr>
          <p:cNvSpPr/>
          <p:nvPr/>
        </p:nvSpPr>
        <p:spPr>
          <a:xfrm flipH="1">
            <a:off x="9144000" y="-689316"/>
            <a:ext cx="9373389" cy="3436032"/>
          </a:xfrm>
          <a:custGeom>
            <a:avLst/>
            <a:gdLst/>
            <a:ahLst/>
            <a:cxnLst/>
            <a:rect l="l" t="t" r="r" b="b"/>
            <a:pathLst>
              <a:path w="9373389" h="3436032">
                <a:moveTo>
                  <a:pt x="9373389" y="0"/>
                </a:moveTo>
                <a:lnTo>
                  <a:pt x="0" y="0"/>
                </a:lnTo>
                <a:lnTo>
                  <a:pt x="0" y="3436032"/>
                </a:lnTo>
                <a:lnTo>
                  <a:pt x="9373389" y="3436032"/>
                </a:lnTo>
                <a:lnTo>
                  <a:pt x="93733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BCDD3AC-BA75-F17D-BCF1-3E116F3A9FB5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FCF1A2B-FE10-5D8D-3979-4C7AD967963E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706CE1E-4CED-E82F-75BF-947D476D23D6}"/>
              </a:ext>
            </a:extLst>
          </p:cNvPr>
          <p:cNvSpPr/>
          <p:nvPr/>
        </p:nvSpPr>
        <p:spPr>
          <a:xfrm>
            <a:off x="5791200" y="9120456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pic>
        <p:nvPicPr>
          <p:cNvPr id="1026" name="Picture 2" descr="montgolfière ">
            <a:extLst>
              <a:ext uri="{FF2B5EF4-FFF2-40B4-BE49-F238E27FC236}">
                <a16:creationId xmlns:a16="http://schemas.microsoft.com/office/drawing/2014/main" id="{2ECA5E34-0A43-44F4-C228-6606DC86D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3890">
            <a:off x="-454940" y="4418270"/>
            <a:ext cx="2420815" cy="242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vion ">
            <a:extLst>
              <a:ext uri="{FF2B5EF4-FFF2-40B4-BE49-F238E27FC236}">
                <a16:creationId xmlns:a16="http://schemas.microsoft.com/office/drawing/2014/main" id="{5AF01F43-B44F-5AD4-68A3-DD5707790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9526" flipH="1">
            <a:off x="16567119" y="3098509"/>
            <a:ext cx="1313425" cy="105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F34192D-BE42-4154-AAD1-9E17B7A22B3E}"/>
              </a:ext>
            </a:extLst>
          </p:cNvPr>
          <p:cNvSpPr txBox="1"/>
          <p:nvPr/>
        </p:nvSpPr>
        <p:spPr>
          <a:xfrm>
            <a:off x="7063157" y="8377946"/>
            <a:ext cx="96506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u="none" strike="noStrike" noProof="0">
                <a:solidFill>
                  <a:srgbClr val="2C3241"/>
                </a:solidFill>
                <a:latin typeface="Waffle Soft"/>
                <a:ea typeface="Waffle Soft"/>
                <a:cs typeface="Waffle Soft"/>
                <a:sym typeface="Waffle Soft"/>
              </a:rPr>
              <a:t>Des questions ????</a:t>
            </a:r>
            <a:endParaRPr lang="fr-FR" sz="2800"/>
          </a:p>
        </p:txBody>
      </p:sp>
    </p:spTree>
    <p:extLst>
      <p:ext uri="{BB962C8B-B14F-4D97-AF65-F5344CB8AC3E}">
        <p14:creationId xmlns:p14="http://schemas.microsoft.com/office/powerpoint/2010/main" val="3927744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B91428-C03B-705E-4971-FEBE8150E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66E6915-189B-A251-9B88-D5D734372956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747B249-B2FE-48CE-46C1-63E08D6AC00E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44CAE11-5364-D9DB-9BBF-C8C965E3B212}"/>
              </a:ext>
            </a:extLst>
          </p:cNvPr>
          <p:cNvSpPr/>
          <p:nvPr/>
        </p:nvSpPr>
        <p:spPr>
          <a:xfrm>
            <a:off x="5817787" y="8740647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2EC6D43-52F3-6AB2-8ABD-E4FD574153FF}"/>
              </a:ext>
            </a:extLst>
          </p:cNvPr>
          <p:cNvSpPr/>
          <p:nvPr/>
        </p:nvSpPr>
        <p:spPr>
          <a:xfrm flipH="1">
            <a:off x="13833109" y="-419658"/>
            <a:ext cx="5916426" cy="3517584"/>
          </a:xfrm>
          <a:custGeom>
            <a:avLst/>
            <a:gdLst/>
            <a:ahLst/>
            <a:cxnLst/>
            <a:rect l="l" t="t" r="r" b="b"/>
            <a:pathLst>
              <a:path w="5916426" h="3517584">
                <a:moveTo>
                  <a:pt x="5916426" y="0"/>
                </a:moveTo>
                <a:lnTo>
                  <a:pt x="0" y="0"/>
                </a:lnTo>
                <a:lnTo>
                  <a:pt x="0" y="3517584"/>
                </a:lnTo>
                <a:lnTo>
                  <a:pt x="5916426" y="3517584"/>
                </a:lnTo>
                <a:lnTo>
                  <a:pt x="591642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B287BEF-47EB-37A2-58CD-AA3196C7B994}"/>
              </a:ext>
            </a:extLst>
          </p:cNvPr>
          <p:cNvSpPr/>
          <p:nvPr/>
        </p:nvSpPr>
        <p:spPr>
          <a:xfrm>
            <a:off x="-3161264" y="22316"/>
            <a:ext cx="8411436" cy="2678268"/>
          </a:xfrm>
          <a:custGeom>
            <a:avLst/>
            <a:gdLst/>
            <a:ahLst/>
            <a:cxnLst/>
            <a:rect l="l" t="t" r="r" b="b"/>
            <a:pathLst>
              <a:path w="8411436" h="2678268">
                <a:moveTo>
                  <a:pt x="0" y="0"/>
                </a:moveTo>
                <a:lnTo>
                  <a:pt x="8411436" y="0"/>
                </a:lnTo>
                <a:lnTo>
                  <a:pt x="8411436" y="2678268"/>
                </a:lnTo>
                <a:lnTo>
                  <a:pt x="0" y="26782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797C0197-EAC0-4366-F758-CBD59555B70E}"/>
              </a:ext>
            </a:extLst>
          </p:cNvPr>
          <p:cNvGrpSpPr/>
          <p:nvPr/>
        </p:nvGrpSpPr>
        <p:grpSpPr>
          <a:xfrm>
            <a:off x="816219" y="699287"/>
            <a:ext cx="16655562" cy="8954012"/>
            <a:chOff x="0" y="0"/>
            <a:chExt cx="3691212" cy="1868218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BC28EF02-A51D-52C7-E597-DE9E34E7FD4A}"/>
                </a:ext>
              </a:extLst>
            </p:cNvPr>
            <p:cNvSpPr/>
            <p:nvPr/>
          </p:nvSpPr>
          <p:spPr>
            <a:xfrm>
              <a:off x="0" y="0"/>
              <a:ext cx="3691212" cy="1868218"/>
            </a:xfrm>
            <a:custGeom>
              <a:avLst/>
              <a:gdLst/>
              <a:ahLst/>
              <a:cxnLst/>
              <a:rect l="l" t="t" r="r" b="b"/>
              <a:pathLst>
                <a:path w="3691212" h="1868218">
                  <a:moveTo>
                    <a:pt x="28172" y="0"/>
                  </a:moveTo>
                  <a:lnTo>
                    <a:pt x="3663040" y="0"/>
                  </a:lnTo>
                  <a:cubicBezTo>
                    <a:pt x="3670511" y="0"/>
                    <a:pt x="3677677" y="2968"/>
                    <a:pt x="3682960" y="8252"/>
                  </a:cubicBezTo>
                  <a:cubicBezTo>
                    <a:pt x="3688244" y="13535"/>
                    <a:pt x="3691212" y="20701"/>
                    <a:pt x="3691212" y="28172"/>
                  </a:cubicBezTo>
                  <a:lnTo>
                    <a:pt x="3691212" y="1840045"/>
                  </a:lnTo>
                  <a:cubicBezTo>
                    <a:pt x="3691212" y="1855605"/>
                    <a:pt x="3678599" y="1868218"/>
                    <a:pt x="3663040" y="1868218"/>
                  </a:cubicBezTo>
                  <a:lnTo>
                    <a:pt x="28172" y="1868218"/>
                  </a:lnTo>
                  <a:cubicBezTo>
                    <a:pt x="12613" y="1868218"/>
                    <a:pt x="0" y="1855605"/>
                    <a:pt x="0" y="1840045"/>
                  </a:cubicBezTo>
                  <a:lnTo>
                    <a:pt x="0" y="28172"/>
                  </a:lnTo>
                  <a:cubicBezTo>
                    <a:pt x="0" y="12613"/>
                    <a:pt x="12613" y="0"/>
                    <a:pt x="28172" y="0"/>
                  </a:cubicBezTo>
                  <a:close/>
                </a:path>
              </a:pathLst>
            </a:custGeom>
            <a:solidFill>
              <a:srgbClr val="2C3241"/>
            </a:solidFill>
          </p:spPr>
          <p:txBody>
            <a:bodyPr/>
            <a:lstStyle/>
            <a:p>
              <a:endParaRPr lang="fr-FR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F5DE56B0-50E6-4225-E217-295BA472742E}"/>
                </a:ext>
              </a:extLst>
            </p:cNvPr>
            <p:cNvSpPr txBox="1"/>
            <p:nvPr/>
          </p:nvSpPr>
          <p:spPr>
            <a:xfrm>
              <a:off x="0" y="-38100"/>
              <a:ext cx="3691212" cy="1906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4BA4EEF1-2EB2-9D9E-D521-4047C0C8B567}"/>
              </a:ext>
            </a:extLst>
          </p:cNvPr>
          <p:cNvSpPr txBox="1"/>
          <p:nvPr/>
        </p:nvSpPr>
        <p:spPr>
          <a:xfrm>
            <a:off x="928341" y="882990"/>
            <a:ext cx="9280034" cy="1187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833"/>
              </a:lnSpc>
              <a:spcBef>
                <a:spcPct val="0"/>
              </a:spcBef>
            </a:pPr>
            <a:r>
              <a:rPr lang="fr-FR" sz="7024" noProof="0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Plan des campings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FD23B83-5CCA-20DD-622D-6D036F314EA7}"/>
              </a:ext>
            </a:extLst>
          </p:cNvPr>
          <p:cNvSpPr txBox="1"/>
          <p:nvPr/>
        </p:nvSpPr>
        <p:spPr>
          <a:xfrm>
            <a:off x="1038635" y="2066647"/>
            <a:ext cx="8514930" cy="59093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fr-BE" sz="3600">
                <a:solidFill>
                  <a:schemeClr val="bg1"/>
                </a:solidFill>
                <a:latin typeface="Abadi" panose="020B0604020104020204" pitchFamily="34" charset="77"/>
              </a:rPr>
              <a:t>Plus de tentes “dodo” de façade à l’extérieur du circuit (sauf rares exceptions) 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fr-BE" sz="3600">
                <a:solidFill>
                  <a:schemeClr val="bg1"/>
                </a:solidFill>
                <a:latin typeface="Abadi" panose="020B0604020104020204" pitchFamily="34" charset="77"/>
              </a:rPr>
              <a:t>Attribués à certaines sections uniquement (tentes personnelles et tentes SNJ)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fr-BE" sz="3600">
                <a:solidFill>
                  <a:schemeClr val="bg1"/>
                </a:solidFill>
                <a:latin typeface="Abadi" panose="020B0604020104020204" pitchFamily="34" charset="77"/>
              </a:rPr>
              <a:t>Rondes et surveillance accrues</a:t>
            </a:r>
          </a:p>
          <a:p>
            <a:pPr marL="571500" indent="-571500" fontAlgn="base">
              <a:buFont typeface="Arial" panose="020B0604020202020204" pitchFamily="34" charset="0"/>
              <a:buChar char="•"/>
            </a:pPr>
            <a:r>
              <a:rPr lang="fr-BE" sz="3600">
                <a:solidFill>
                  <a:schemeClr val="bg1"/>
                </a:solidFill>
                <a:latin typeface="Abadi" panose="020B0604020104020204" pitchFamily="34" charset="77"/>
              </a:rPr>
              <a:t>4 zones de camping. Obligation d’y planter les tentes si mentionné dans la feuille </a:t>
            </a:r>
            <a:r>
              <a:rPr lang="fr-BE" sz="3600" b="1">
                <a:solidFill>
                  <a:schemeClr val="bg1"/>
                </a:solidFill>
                <a:latin typeface="Abadi" panose="020B0604020104020204" pitchFamily="34" charset="77"/>
              </a:rPr>
              <a:t>récap. </a:t>
            </a:r>
          </a:p>
          <a:p>
            <a:endParaRPr lang="fr-FR"/>
          </a:p>
        </p:txBody>
      </p:sp>
      <p:pic>
        <p:nvPicPr>
          <p:cNvPr id="4100" name="Pictur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71C163F6-7244-B4FA-37E8-0D111D937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255" y="2216962"/>
            <a:ext cx="7524110" cy="691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7E8A389-47AB-F27F-4C33-786DFBE716CE}"/>
              </a:ext>
            </a:extLst>
          </p:cNvPr>
          <p:cNvSpPr txBox="1"/>
          <p:nvPr/>
        </p:nvSpPr>
        <p:spPr>
          <a:xfrm>
            <a:off x="1478993" y="8174711"/>
            <a:ext cx="7445442" cy="95410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fr-FR" sz="2800">
                <a:latin typeface="ADLaM Display" panose="020F0502020204030204" pitchFamily="34" charset="0"/>
                <a:cs typeface="ADLaM Display" panose="020F0502020204030204" pitchFamily="34" charset="0"/>
              </a:rPr>
              <a:t>Quoi qu’il arrive, ne jamais laisser d’affaires sans surveillance !!!!! </a:t>
            </a:r>
          </a:p>
        </p:txBody>
      </p:sp>
    </p:spTree>
    <p:extLst>
      <p:ext uri="{BB962C8B-B14F-4D97-AF65-F5344CB8AC3E}">
        <p14:creationId xmlns:p14="http://schemas.microsoft.com/office/powerpoint/2010/main" val="2228414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3" name="Freeform 3"/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Freeform 4"/>
          <p:cNvSpPr/>
          <p:nvPr/>
        </p:nvSpPr>
        <p:spPr>
          <a:xfrm>
            <a:off x="5817787" y="8740647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/>
          <p:cNvSpPr/>
          <p:nvPr/>
        </p:nvSpPr>
        <p:spPr>
          <a:xfrm>
            <a:off x="-22938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0" y="0"/>
                </a:moveTo>
                <a:lnTo>
                  <a:pt x="7006260" y="0"/>
                </a:lnTo>
                <a:lnTo>
                  <a:pt x="7006260" y="2568306"/>
                </a:lnTo>
                <a:lnTo>
                  <a:pt x="0" y="25683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/>
          <p:cNvSpPr/>
          <p:nvPr/>
        </p:nvSpPr>
        <p:spPr>
          <a:xfrm flipH="1">
            <a:off x="11511129" y="-253985"/>
            <a:ext cx="7006260" cy="2568306"/>
          </a:xfrm>
          <a:custGeom>
            <a:avLst/>
            <a:gdLst/>
            <a:ahLst/>
            <a:cxnLst/>
            <a:rect l="l" t="t" r="r" b="b"/>
            <a:pathLst>
              <a:path w="7006260" h="2568306">
                <a:moveTo>
                  <a:pt x="7006260" y="0"/>
                </a:moveTo>
                <a:lnTo>
                  <a:pt x="0" y="0"/>
                </a:lnTo>
                <a:lnTo>
                  <a:pt x="0" y="2568306"/>
                </a:lnTo>
                <a:lnTo>
                  <a:pt x="7006260" y="2568306"/>
                </a:lnTo>
                <a:lnTo>
                  <a:pt x="700626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grpSp>
        <p:nvGrpSpPr>
          <p:cNvPr id="7" name="Group 7"/>
          <p:cNvGrpSpPr/>
          <p:nvPr/>
        </p:nvGrpSpPr>
        <p:grpSpPr>
          <a:xfrm>
            <a:off x="732027" y="812205"/>
            <a:ext cx="17258589" cy="8662590"/>
            <a:chOff x="0" y="0"/>
            <a:chExt cx="3691212" cy="18682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1212" cy="1868218"/>
            </a:xfrm>
            <a:custGeom>
              <a:avLst/>
              <a:gdLst/>
              <a:ahLst/>
              <a:cxnLst/>
              <a:rect l="l" t="t" r="r" b="b"/>
              <a:pathLst>
                <a:path w="3691212" h="1868218">
                  <a:moveTo>
                    <a:pt x="28172" y="0"/>
                  </a:moveTo>
                  <a:lnTo>
                    <a:pt x="3663040" y="0"/>
                  </a:lnTo>
                  <a:cubicBezTo>
                    <a:pt x="3670511" y="0"/>
                    <a:pt x="3677677" y="2968"/>
                    <a:pt x="3682960" y="8252"/>
                  </a:cubicBezTo>
                  <a:cubicBezTo>
                    <a:pt x="3688244" y="13535"/>
                    <a:pt x="3691212" y="20701"/>
                    <a:pt x="3691212" y="28172"/>
                  </a:cubicBezTo>
                  <a:lnTo>
                    <a:pt x="3691212" y="1840045"/>
                  </a:lnTo>
                  <a:cubicBezTo>
                    <a:pt x="3691212" y="1855605"/>
                    <a:pt x="3678599" y="1868218"/>
                    <a:pt x="3663040" y="1868218"/>
                  </a:cubicBezTo>
                  <a:lnTo>
                    <a:pt x="28172" y="1868218"/>
                  </a:lnTo>
                  <a:cubicBezTo>
                    <a:pt x="12613" y="1868218"/>
                    <a:pt x="0" y="1855605"/>
                    <a:pt x="0" y="1840045"/>
                  </a:cubicBezTo>
                  <a:lnTo>
                    <a:pt x="0" y="28172"/>
                  </a:lnTo>
                  <a:cubicBezTo>
                    <a:pt x="0" y="12613"/>
                    <a:pt x="12613" y="0"/>
                    <a:pt x="28172" y="0"/>
                  </a:cubicBezTo>
                  <a:close/>
                </a:path>
              </a:pathLst>
            </a:custGeom>
            <a:solidFill>
              <a:srgbClr val="2C3241"/>
            </a:solidFill>
          </p:spPr>
          <p:txBody>
            <a:bodyPr/>
            <a:lstStyle/>
            <a:p>
              <a:endParaRPr lang="fr-FR" noProof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91212" cy="1906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081896" y="5409595"/>
            <a:ext cx="10170233" cy="2444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833"/>
              </a:lnSpc>
              <a:spcBef>
                <a:spcPct val="0"/>
              </a:spcBef>
            </a:pPr>
            <a:r>
              <a:rPr lang="fr-FR" sz="7024" noProof="0">
                <a:solidFill>
                  <a:srgbClr val="76B2E4"/>
                </a:solidFill>
                <a:latin typeface="Waffle Soft"/>
                <a:ea typeface="Waffle Soft"/>
                <a:cs typeface="Waffle Soft"/>
                <a:sym typeface="Waffle Soft"/>
              </a:rPr>
              <a:t>Biodiversité et respect du bois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919560" y="3843987"/>
            <a:ext cx="5975033" cy="51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endParaRPr lang="fr-FR" sz="3000" noProof="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9CE7BC4-AD5D-122E-34CB-662C0B2D3F00}"/>
              </a:ext>
            </a:extLst>
          </p:cNvPr>
          <p:cNvSpPr/>
          <p:nvPr/>
        </p:nvSpPr>
        <p:spPr>
          <a:xfrm>
            <a:off x="4390759" y="1597280"/>
            <a:ext cx="3080335" cy="3088183"/>
          </a:xfrm>
          <a:prstGeom prst="ellipse">
            <a:avLst/>
          </a:prstGeom>
          <a:solidFill>
            <a:srgbClr val="76B2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EE3B977-D7F6-80FF-166E-1FF346855269}"/>
              </a:ext>
            </a:extLst>
          </p:cNvPr>
          <p:cNvSpPr/>
          <p:nvPr/>
        </p:nvSpPr>
        <p:spPr>
          <a:xfrm>
            <a:off x="9018515" y="1730619"/>
            <a:ext cx="3080335" cy="3088183"/>
          </a:xfrm>
          <a:prstGeom prst="ellipse">
            <a:avLst/>
          </a:prstGeom>
          <a:solidFill>
            <a:srgbClr val="76B2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95BAB2B-935F-3971-F567-0EB57F4E85CA}"/>
              </a:ext>
            </a:extLst>
          </p:cNvPr>
          <p:cNvSpPr/>
          <p:nvPr/>
        </p:nvSpPr>
        <p:spPr>
          <a:xfrm>
            <a:off x="1765909" y="5606522"/>
            <a:ext cx="3080335" cy="3088183"/>
          </a:xfrm>
          <a:prstGeom prst="ellipse">
            <a:avLst/>
          </a:prstGeom>
          <a:solidFill>
            <a:srgbClr val="76B2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AC9156B-78C5-0DCC-C22E-5FBA75531DB2}"/>
              </a:ext>
            </a:extLst>
          </p:cNvPr>
          <p:cNvSpPr/>
          <p:nvPr/>
        </p:nvSpPr>
        <p:spPr>
          <a:xfrm>
            <a:off x="13824939" y="5805136"/>
            <a:ext cx="3080335" cy="3088183"/>
          </a:xfrm>
          <a:prstGeom prst="ellipse">
            <a:avLst/>
          </a:prstGeom>
          <a:solidFill>
            <a:srgbClr val="76B2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4EA6D96-B77B-B0F0-1D4F-4318B7363495}"/>
              </a:ext>
            </a:extLst>
          </p:cNvPr>
          <p:cNvSpPr/>
          <p:nvPr/>
        </p:nvSpPr>
        <p:spPr>
          <a:xfrm>
            <a:off x="13751705" y="1686521"/>
            <a:ext cx="3080335" cy="3088183"/>
          </a:xfrm>
          <a:prstGeom prst="ellipse">
            <a:avLst/>
          </a:prstGeom>
          <a:solidFill>
            <a:srgbClr val="76B2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AC64B2D-EC15-C190-77D4-723B39B2E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3328" y="1824394"/>
            <a:ext cx="1803555" cy="117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3CC6B75-E467-D4F4-9D59-70FFCB61FDAA}"/>
              </a:ext>
            </a:extLst>
          </p:cNvPr>
          <p:cNvSpPr txBox="1"/>
          <p:nvPr/>
        </p:nvSpPr>
        <p:spPr>
          <a:xfrm>
            <a:off x="9923573" y="1927842"/>
            <a:ext cx="12971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7200" b="1" i="0" u="none" strike="noStrike">
                <a:solidFill>
                  <a:srgbClr val="FFD966"/>
                </a:solidFill>
                <a:effectLst/>
                <a:latin typeface="Helvetica Neue" panose="02000503000000020004" pitchFamily="2" charset="0"/>
              </a:rPr>
              <a:t>♻️</a:t>
            </a:r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89BBE73-D699-BDE7-825E-2674B9E985D5}"/>
              </a:ext>
            </a:extLst>
          </p:cNvPr>
          <p:cNvSpPr txBox="1"/>
          <p:nvPr/>
        </p:nvSpPr>
        <p:spPr>
          <a:xfrm>
            <a:off x="5170481" y="2023864"/>
            <a:ext cx="12946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/>
              <a:t>🔥</a:t>
            </a:r>
            <a:endParaRPr lang="fr-FR"/>
          </a:p>
        </p:txBody>
      </p:sp>
      <p:pic>
        <p:nvPicPr>
          <p:cNvPr id="5124" name="Picture 4" descr="Palette - Icônes transport gratuites">
            <a:extLst>
              <a:ext uri="{FF2B5EF4-FFF2-40B4-BE49-F238E27FC236}">
                <a16:creationId xmlns:a16="http://schemas.microsoft.com/office/drawing/2014/main" id="{39D73046-DEDC-6957-9A39-21E87B582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9261" y="5633039"/>
            <a:ext cx="1951687" cy="195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03CFF4AD-C6FC-5CE8-2A0E-D3826A126873}"/>
              </a:ext>
            </a:extLst>
          </p:cNvPr>
          <p:cNvSpPr txBox="1"/>
          <p:nvPr/>
        </p:nvSpPr>
        <p:spPr>
          <a:xfrm>
            <a:off x="2768261" y="5856724"/>
            <a:ext cx="120525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6600" b="1" i="0" u="none" strike="noStrike">
                <a:solidFill>
                  <a:srgbClr val="FFD966"/>
                </a:solidFill>
                <a:effectLst/>
                <a:latin typeface="Helvetica Neue" panose="02000503000000020004" pitchFamily="2" charset="0"/>
              </a:rPr>
              <a:t>🌴</a:t>
            </a:r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3C734B3-3DDC-05A0-9033-1E63123AB372}"/>
              </a:ext>
            </a:extLst>
          </p:cNvPr>
          <p:cNvSpPr txBox="1"/>
          <p:nvPr/>
        </p:nvSpPr>
        <p:spPr>
          <a:xfrm>
            <a:off x="4303788" y="3077940"/>
            <a:ext cx="32542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>
                <a:solidFill>
                  <a:schemeClr val="bg1"/>
                </a:solidFill>
                <a:latin typeface="Abadi" panose="020B0604020104020204" pitchFamily="34" charset="77"/>
              </a:rPr>
              <a:t>Interdiction de faire du feu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06C59D5-6BC9-2701-86D4-0A23C969E572}"/>
              </a:ext>
            </a:extLst>
          </p:cNvPr>
          <p:cNvSpPr txBox="1"/>
          <p:nvPr/>
        </p:nvSpPr>
        <p:spPr>
          <a:xfrm>
            <a:off x="8909430" y="2712601"/>
            <a:ext cx="327603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>
                <a:solidFill>
                  <a:schemeClr val="bg1"/>
                </a:solidFill>
                <a:latin typeface="Abadi" panose="020B0604020104020204" pitchFamily="34" charset="77"/>
              </a:rPr>
              <a:t>Tri des déchets dans les poubelles adaptées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AA7AB2A-80B0-ED3A-5844-0C9697EAACC0}"/>
              </a:ext>
            </a:extLst>
          </p:cNvPr>
          <p:cNvSpPr txBox="1"/>
          <p:nvPr/>
        </p:nvSpPr>
        <p:spPr>
          <a:xfrm>
            <a:off x="13697461" y="2930211"/>
            <a:ext cx="32777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>
                <a:solidFill>
                  <a:schemeClr val="bg1"/>
                </a:solidFill>
                <a:latin typeface="Abadi" panose="020B0604020104020204" pitchFamily="34" charset="77"/>
              </a:rPr>
              <a:t>Pas mettre vélo, folklo et décos dans les containers mis à disposition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3EE7F0B-8879-6115-D0C6-879551930B9F}"/>
              </a:ext>
            </a:extLst>
          </p:cNvPr>
          <p:cNvSpPr txBox="1"/>
          <p:nvPr/>
        </p:nvSpPr>
        <p:spPr>
          <a:xfrm>
            <a:off x="1767810" y="6727751"/>
            <a:ext cx="30803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>
                <a:solidFill>
                  <a:schemeClr val="bg1"/>
                </a:solidFill>
                <a:latin typeface="Abadi" panose="020B0604020104020204" pitchFamily="34" charset="77"/>
              </a:rPr>
              <a:t>Interdiction de creuser, accrocher et suspendre des choses aux arbres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C003E64-F4D0-08F3-DA7E-92B1CEB6414C}"/>
              </a:ext>
            </a:extLst>
          </p:cNvPr>
          <p:cNvSpPr txBox="1"/>
          <p:nvPr/>
        </p:nvSpPr>
        <p:spPr>
          <a:xfrm>
            <a:off x="14225574" y="7199641"/>
            <a:ext cx="22790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>
                <a:solidFill>
                  <a:schemeClr val="bg1"/>
                </a:solidFill>
                <a:latin typeface="Abadi" panose="020B0604020104020204" pitchFamily="34" charset="77"/>
              </a:rPr>
              <a:t>Obligation de marcher sur les palettes en bois </a:t>
            </a:r>
          </a:p>
        </p:txBody>
      </p:sp>
      <p:pic>
        <p:nvPicPr>
          <p:cNvPr id="18" name="Image 17" descr="Une image contenant texte, cheval, herb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3A77D461-01E0-9792-C023-3A4325923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282958"/>
            <a:ext cx="4111151" cy="5224747"/>
          </a:xfrm>
          <a:prstGeom prst="rect">
            <a:avLst/>
          </a:prstGeom>
        </p:spPr>
      </p:pic>
      <p:pic>
        <p:nvPicPr>
          <p:cNvPr id="21" name="Picture 8" descr="Badge croix avec un remplissage uni">
            <a:extLst>
              <a:ext uri="{FF2B5EF4-FFF2-40B4-BE49-F238E27FC236}">
                <a16:creationId xmlns:a16="http://schemas.microsoft.com/office/drawing/2014/main" id="{E22FF2F0-5A2A-D434-F60D-79F276637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973" y="-221636"/>
            <a:ext cx="1576625" cy="15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9A4E465-B257-A5D2-735B-2DB63CE1F656}"/>
              </a:ext>
            </a:extLst>
          </p:cNvPr>
          <p:cNvSpPr/>
          <p:nvPr/>
        </p:nvSpPr>
        <p:spPr>
          <a:xfrm>
            <a:off x="732027" y="495300"/>
            <a:ext cx="1096773" cy="14024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F620302-5036-4D62-97C5-ED4D42F2E508}"/>
              </a:ext>
            </a:extLst>
          </p:cNvPr>
          <p:cNvSpPr/>
          <p:nvPr/>
        </p:nvSpPr>
        <p:spPr>
          <a:xfrm>
            <a:off x="304800" y="5055168"/>
            <a:ext cx="1066800" cy="16453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863BC8-57AD-2C63-8239-9C385859B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695CDFD-2CB0-B35B-A8C1-1E706181AFD3}"/>
              </a:ext>
            </a:extLst>
          </p:cNvPr>
          <p:cNvSpPr/>
          <p:nvPr/>
        </p:nvSpPr>
        <p:spPr>
          <a:xfrm>
            <a:off x="-229389" y="-689316"/>
            <a:ext cx="9373389" cy="3436032"/>
          </a:xfrm>
          <a:custGeom>
            <a:avLst/>
            <a:gdLst/>
            <a:ahLst/>
            <a:cxnLst/>
            <a:rect l="l" t="t" r="r" b="b"/>
            <a:pathLst>
              <a:path w="9373389" h="3436032">
                <a:moveTo>
                  <a:pt x="0" y="0"/>
                </a:moveTo>
                <a:lnTo>
                  <a:pt x="9373389" y="0"/>
                </a:lnTo>
                <a:lnTo>
                  <a:pt x="9373389" y="3436032"/>
                </a:lnTo>
                <a:lnTo>
                  <a:pt x="0" y="3436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2E5F34B9-0A4C-5394-683F-FF1EF5060963}"/>
              </a:ext>
            </a:extLst>
          </p:cNvPr>
          <p:cNvSpPr txBox="1"/>
          <p:nvPr/>
        </p:nvSpPr>
        <p:spPr>
          <a:xfrm>
            <a:off x="5103481" y="3811504"/>
            <a:ext cx="8081037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fr-FR" sz="9600" b="1" u="none" strike="noStrike" noProof="0">
                <a:solidFill>
                  <a:srgbClr val="2C3241"/>
                </a:solidFill>
                <a:latin typeface="Waffle Soft"/>
                <a:ea typeface="Waffle Soft"/>
                <a:cs typeface="Waffle Soft"/>
                <a:sym typeface="Waffle Soft"/>
              </a:rPr>
              <a:t>Planning du week-end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CCB244A-D6E8-E72C-59D0-02A3638BDBFB}"/>
              </a:ext>
            </a:extLst>
          </p:cNvPr>
          <p:cNvSpPr/>
          <p:nvPr/>
        </p:nvSpPr>
        <p:spPr>
          <a:xfrm flipH="1">
            <a:off x="9144000" y="-689316"/>
            <a:ext cx="9373389" cy="3436032"/>
          </a:xfrm>
          <a:custGeom>
            <a:avLst/>
            <a:gdLst/>
            <a:ahLst/>
            <a:cxnLst/>
            <a:rect l="l" t="t" r="r" b="b"/>
            <a:pathLst>
              <a:path w="9373389" h="3436032">
                <a:moveTo>
                  <a:pt x="9373389" y="0"/>
                </a:moveTo>
                <a:lnTo>
                  <a:pt x="0" y="0"/>
                </a:lnTo>
                <a:lnTo>
                  <a:pt x="0" y="3436032"/>
                </a:lnTo>
                <a:lnTo>
                  <a:pt x="9373389" y="3436032"/>
                </a:lnTo>
                <a:lnTo>
                  <a:pt x="937338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0ECE4D6-FABE-DBC5-A53A-B31548099661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AB40794-CD97-8BB8-5A47-00B91F887C72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1CB4AEB-7D63-AB67-07D9-6881C6B36A79}"/>
              </a:ext>
            </a:extLst>
          </p:cNvPr>
          <p:cNvSpPr/>
          <p:nvPr/>
        </p:nvSpPr>
        <p:spPr>
          <a:xfrm>
            <a:off x="5791200" y="9120456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pic>
        <p:nvPicPr>
          <p:cNvPr id="1026" name="Picture 2" descr="montgolfière ">
            <a:extLst>
              <a:ext uri="{FF2B5EF4-FFF2-40B4-BE49-F238E27FC236}">
                <a16:creationId xmlns:a16="http://schemas.microsoft.com/office/drawing/2014/main" id="{50A10178-DB61-594D-29A1-6E545ED1B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3890">
            <a:off x="-454940" y="4418270"/>
            <a:ext cx="2420815" cy="242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vion ">
            <a:extLst>
              <a:ext uri="{FF2B5EF4-FFF2-40B4-BE49-F238E27FC236}">
                <a16:creationId xmlns:a16="http://schemas.microsoft.com/office/drawing/2014/main" id="{D39B08C8-5359-A63C-A4CF-E1BC1911F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49526" flipH="1">
            <a:off x="16567119" y="3098509"/>
            <a:ext cx="1313425" cy="105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259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2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EF7796-7662-FCCE-F910-CA3FB1D0F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F203AD3-23C1-E621-7CF6-9026EFA3A361}"/>
              </a:ext>
            </a:extLst>
          </p:cNvPr>
          <p:cNvSpPr/>
          <p:nvPr/>
        </p:nvSpPr>
        <p:spPr>
          <a:xfrm>
            <a:off x="-2293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0" y="0"/>
                </a:moveTo>
                <a:lnTo>
                  <a:pt x="7315200" y="0"/>
                </a:lnTo>
                <a:lnTo>
                  <a:pt x="7315200" y="3088184"/>
                </a:lnTo>
                <a:lnTo>
                  <a:pt x="0" y="308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5F801FC-E2D0-3261-F177-17EB77356588}"/>
              </a:ext>
            </a:extLst>
          </p:cNvPr>
          <p:cNvSpPr/>
          <p:nvPr/>
        </p:nvSpPr>
        <p:spPr>
          <a:xfrm flipH="1">
            <a:off x="11202189" y="7584726"/>
            <a:ext cx="7315200" cy="3088184"/>
          </a:xfrm>
          <a:custGeom>
            <a:avLst/>
            <a:gdLst/>
            <a:ahLst/>
            <a:cxnLst/>
            <a:rect l="l" t="t" r="r" b="b"/>
            <a:pathLst>
              <a:path w="7315200" h="3088184">
                <a:moveTo>
                  <a:pt x="7315200" y="0"/>
                </a:moveTo>
                <a:lnTo>
                  <a:pt x="0" y="0"/>
                </a:lnTo>
                <a:lnTo>
                  <a:pt x="0" y="3088184"/>
                </a:lnTo>
                <a:lnTo>
                  <a:pt x="7315200" y="3088184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65E5DA3-018F-0B41-1074-2AC6130ACF72}"/>
              </a:ext>
            </a:extLst>
          </p:cNvPr>
          <p:cNvSpPr/>
          <p:nvPr/>
        </p:nvSpPr>
        <p:spPr>
          <a:xfrm>
            <a:off x="5817787" y="8740647"/>
            <a:ext cx="7315200" cy="2333087"/>
          </a:xfrm>
          <a:custGeom>
            <a:avLst/>
            <a:gdLst/>
            <a:ahLst/>
            <a:cxnLst/>
            <a:rect l="l" t="t" r="r" b="b"/>
            <a:pathLst>
              <a:path w="7315200" h="2333087">
                <a:moveTo>
                  <a:pt x="0" y="0"/>
                </a:moveTo>
                <a:lnTo>
                  <a:pt x="7315200" y="0"/>
                </a:lnTo>
                <a:lnTo>
                  <a:pt x="7315200" y="2333088"/>
                </a:lnTo>
                <a:lnTo>
                  <a:pt x="0" y="233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99ACD67-1FFC-FAAC-BD68-66799F979FB2}"/>
              </a:ext>
            </a:extLst>
          </p:cNvPr>
          <p:cNvSpPr/>
          <p:nvPr/>
        </p:nvSpPr>
        <p:spPr>
          <a:xfrm flipH="1">
            <a:off x="13833109" y="-419658"/>
            <a:ext cx="5916426" cy="3517584"/>
          </a:xfrm>
          <a:custGeom>
            <a:avLst/>
            <a:gdLst/>
            <a:ahLst/>
            <a:cxnLst/>
            <a:rect l="l" t="t" r="r" b="b"/>
            <a:pathLst>
              <a:path w="5916426" h="3517584">
                <a:moveTo>
                  <a:pt x="5916426" y="0"/>
                </a:moveTo>
                <a:lnTo>
                  <a:pt x="0" y="0"/>
                </a:lnTo>
                <a:lnTo>
                  <a:pt x="0" y="3517584"/>
                </a:lnTo>
                <a:lnTo>
                  <a:pt x="5916426" y="3517584"/>
                </a:lnTo>
                <a:lnTo>
                  <a:pt x="591642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4FFB01F-48C6-E755-3C32-D2CE534D553C}"/>
              </a:ext>
            </a:extLst>
          </p:cNvPr>
          <p:cNvSpPr/>
          <p:nvPr/>
        </p:nvSpPr>
        <p:spPr>
          <a:xfrm>
            <a:off x="-1086772" y="-209567"/>
            <a:ext cx="8411436" cy="2678268"/>
          </a:xfrm>
          <a:custGeom>
            <a:avLst/>
            <a:gdLst/>
            <a:ahLst/>
            <a:cxnLst/>
            <a:rect l="l" t="t" r="r" b="b"/>
            <a:pathLst>
              <a:path w="8411436" h="2678268">
                <a:moveTo>
                  <a:pt x="0" y="0"/>
                </a:moveTo>
                <a:lnTo>
                  <a:pt x="8411436" y="0"/>
                </a:lnTo>
                <a:lnTo>
                  <a:pt x="8411436" y="2678268"/>
                </a:lnTo>
                <a:lnTo>
                  <a:pt x="0" y="26782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noProof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94EB0FF6-BBD4-91C5-6986-7DADF96DBA85}"/>
              </a:ext>
            </a:extLst>
          </p:cNvPr>
          <p:cNvGrpSpPr/>
          <p:nvPr/>
        </p:nvGrpSpPr>
        <p:grpSpPr>
          <a:xfrm>
            <a:off x="816219" y="699287"/>
            <a:ext cx="16655562" cy="8954012"/>
            <a:chOff x="0" y="0"/>
            <a:chExt cx="3691212" cy="1868218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35FFFD2-3F79-7B9B-EBB6-EFE1AE9EB45A}"/>
                </a:ext>
              </a:extLst>
            </p:cNvPr>
            <p:cNvSpPr/>
            <p:nvPr/>
          </p:nvSpPr>
          <p:spPr>
            <a:xfrm>
              <a:off x="0" y="0"/>
              <a:ext cx="3691212" cy="1868218"/>
            </a:xfrm>
            <a:custGeom>
              <a:avLst/>
              <a:gdLst/>
              <a:ahLst/>
              <a:cxnLst/>
              <a:rect l="l" t="t" r="r" b="b"/>
              <a:pathLst>
                <a:path w="3691212" h="1868218">
                  <a:moveTo>
                    <a:pt x="28172" y="0"/>
                  </a:moveTo>
                  <a:lnTo>
                    <a:pt x="3663040" y="0"/>
                  </a:lnTo>
                  <a:cubicBezTo>
                    <a:pt x="3670511" y="0"/>
                    <a:pt x="3677677" y="2968"/>
                    <a:pt x="3682960" y="8252"/>
                  </a:cubicBezTo>
                  <a:cubicBezTo>
                    <a:pt x="3688244" y="13535"/>
                    <a:pt x="3691212" y="20701"/>
                    <a:pt x="3691212" y="28172"/>
                  </a:cubicBezTo>
                  <a:lnTo>
                    <a:pt x="3691212" y="1840045"/>
                  </a:lnTo>
                  <a:cubicBezTo>
                    <a:pt x="3691212" y="1855605"/>
                    <a:pt x="3678599" y="1868218"/>
                    <a:pt x="3663040" y="1868218"/>
                  </a:cubicBezTo>
                  <a:lnTo>
                    <a:pt x="28172" y="1868218"/>
                  </a:lnTo>
                  <a:cubicBezTo>
                    <a:pt x="12613" y="1868218"/>
                    <a:pt x="0" y="1855605"/>
                    <a:pt x="0" y="1840045"/>
                  </a:cubicBezTo>
                  <a:lnTo>
                    <a:pt x="0" y="28172"/>
                  </a:lnTo>
                  <a:cubicBezTo>
                    <a:pt x="0" y="12613"/>
                    <a:pt x="12613" y="0"/>
                    <a:pt x="28172" y="0"/>
                  </a:cubicBezTo>
                  <a:close/>
                </a:path>
              </a:pathLst>
            </a:custGeom>
            <a:solidFill>
              <a:srgbClr val="2C3241"/>
            </a:solidFill>
          </p:spPr>
          <p:txBody>
            <a:bodyPr/>
            <a:lstStyle/>
            <a:p>
              <a:endParaRPr lang="fr-FR" noProof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BBFECC3B-DBD1-8CC5-E50A-C17ABD474B0D}"/>
                </a:ext>
              </a:extLst>
            </p:cNvPr>
            <p:cNvSpPr txBox="1"/>
            <p:nvPr/>
          </p:nvSpPr>
          <p:spPr>
            <a:xfrm>
              <a:off x="0" y="-38100"/>
              <a:ext cx="3691212" cy="1906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fr-FR" noProof="0"/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7BD9F84D-D460-5C93-599B-53A973B1A6FB}"/>
              </a:ext>
            </a:extLst>
          </p:cNvPr>
          <p:cNvSpPr txBox="1"/>
          <p:nvPr/>
        </p:nvSpPr>
        <p:spPr>
          <a:xfrm>
            <a:off x="2564892" y="5146286"/>
            <a:ext cx="11457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/>
              <a:t> </a:t>
            </a:r>
            <a:r>
              <a:rPr lang="fr-BE" b="0" i="0">
                <a:solidFill>
                  <a:srgbClr val="000000"/>
                </a:solidFill>
                <a:effectLst/>
              </a:rPr>
              <a:t> </a:t>
            </a:r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3F7CC6E-CDC0-ACF8-7D37-B48A8F4E1619}"/>
              </a:ext>
            </a:extLst>
          </p:cNvPr>
          <p:cNvSpPr txBox="1"/>
          <p:nvPr/>
        </p:nvSpPr>
        <p:spPr>
          <a:xfrm>
            <a:off x="2564892" y="5146286"/>
            <a:ext cx="11457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b="0" i="0">
                <a:solidFill>
                  <a:srgbClr val="000000"/>
                </a:solidFill>
                <a:effectLst/>
              </a:rPr>
              <a:t> </a:t>
            </a:r>
            <a:endParaRPr lang="fr-FR"/>
          </a:p>
        </p:txBody>
      </p:sp>
      <p:graphicFrame>
        <p:nvGraphicFramePr>
          <p:cNvPr id="16" name="Diagramme 15">
            <a:extLst>
              <a:ext uri="{FF2B5EF4-FFF2-40B4-BE49-F238E27FC236}">
                <a16:creationId xmlns:a16="http://schemas.microsoft.com/office/drawing/2014/main" id="{97E58053-C50A-E0E8-CC87-A3DEA54B16D1}"/>
              </a:ext>
            </a:extLst>
          </p:cNvPr>
          <p:cNvGraphicFramePr/>
          <p:nvPr/>
        </p:nvGraphicFramePr>
        <p:xfrm>
          <a:off x="2437665" y="3171724"/>
          <a:ext cx="12422124" cy="4439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9" name="Signalisation droite 18">
            <a:extLst>
              <a:ext uri="{FF2B5EF4-FFF2-40B4-BE49-F238E27FC236}">
                <a16:creationId xmlns:a16="http://schemas.microsoft.com/office/drawing/2014/main" id="{CB4ABE07-F18D-645E-12DC-226E225557DC}"/>
              </a:ext>
            </a:extLst>
          </p:cNvPr>
          <p:cNvSpPr/>
          <p:nvPr/>
        </p:nvSpPr>
        <p:spPr>
          <a:xfrm>
            <a:off x="14707335" y="3112634"/>
            <a:ext cx="2286000" cy="2047282"/>
          </a:xfrm>
          <a:prstGeom prst="homePlate">
            <a:avLst/>
          </a:prstGeom>
          <a:solidFill>
            <a:srgbClr val="F6F3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Signalisation droite 17">
            <a:extLst>
              <a:ext uri="{FF2B5EF4-FFF2-40B4-BE49-F238E27FC236}">
                <a16:creationId xmlns:a16="http://schemas.microsoft.com/office/drawing/2014/main" id="{1198A0E0-41D1-0198-ED3C-4FB4AA1ABA72}"/>
              </a:ext>
            </a:extLst>
          </p:cNvPr>
          <p:cNvSpPr/>
          <p:nvPr/>
        </p:nvSpPr>
        <p:spPr>
          <a:xfrm>
            <a:off x="13525273" y="3115196"/>
            <a:ext cx="2286000" cy="2047282"/>
          </a:xfrm>
          <a:prstGeom prst="homePlate">
            <a:avLst/>
          </a:prstGeom>
          <a:solidFill>
            <a:srgbClr val="F6F3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Signalisation droite 16">
            <a:extLst>
              <a:ext uri="{FF2B5EF4-FFF2-40B4-BE49-F238E27FC236}">
                <a16:creationId xmlns:a16="http://schemas.microsoft.com/office/drawing/2014/main" id="{8C553467-C84D-7B0A-A4EB-39212F1D4219}"/>
              </a:ext>
            </a:extLst>
          </p:cNvPr>
          <p:cNvSpPr/>
          <p:nvPr/>
        </p:nvSpPr>
        <p:spPr>
          <a:xfrm>
            <a:off x="1721332" y="3115196"/>
            <a:ext cx="13138457" cy="2047282"/>
          </a:xfrm>
          <a:prstGeom prst="homePlate">
            <a:avLst/>
          </a:prstGeom>
          <a:solidFill>
            <a:srgbClr val="F6F3D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45C821E-E679-DB4F-A6B9-384BEEDD51ED}"/>
              </a:ext>
            </a:extLst>
          </p:cNvPr>
          <p:cNvSpPr txBox="1"/>
          <p:nvPr/>
        </p:nvSpPr>
        <p:spPr>
          <a:xfrm>
            <a:off x="5156469" y="3621447"/>
            <a:ext cx="6268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>
                <a:solidFill>
                  <a:schemeClr val="tx2"/>
                </a:solidFill>
                <a:latin typeface="Abadi" panose="020B0604020104020204" pitchFamily="34" charset="77"/>
              </a:rPr>
              <a:t>Samedi 28 mars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87C6EA6-5DB8-CAB5-75D3-6CF0F022810F}"/>
              </a:ext>
            </a:extLst>
          </p:cNvPr>
          <p:cNvSpPr/>
          <p:nvPr/>
        </p:nvSpPr>
        <p:spPr>
          <a:xfrm>
            <a:off x="1042085" y="5270471"/>
            <a:ext cx="3565189" cy="44394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AF6F836-7ADA-63F8-1629-0465F38FE877}"/>
              </a:ext>
            </a:extLst>
          </p:cNvPr>
          <p:cNvSpPr txBox="1"/>
          <p:nvPr/>
        </p:nvSpPr>
        <p:spPr>
          <a:xfrm>
            <a:off x="1147437" y="6000410"/>
            <a:ext cx="3354483" cy="4083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fr-BE" sz="2400" b="1" i="0" u="none" strike="noStrike">
                <a:solidFill>
                  <a:srgbClr val="F9DFAD"/>
                </a:solidFill>
                <a:effectLst/>
                <a:latin typeface="Abadi" panose="020B0604020104020204" pitchFamily="34" charset="77"/>
              </a:rPr>
              <a:t>Arrivée de toutes les sections  + montage des emplacements. </a:t>
            </a:r>
            <a:endParaRPr lang="fr-BE" sz="2400" b="1" i="0">
              <a:solidFill>
                <a:srgbClr val="000000"/>
              </a:solidFill>
              <a:effectLst/>
              <a:latin typeface="Abadi" panose="020B0604020104020204" pitchFamily="34" charset="77"/>
            </a:endParaRPr>
          </a:p>
          <a:p>
            <a:pPr algn="ctr" rtl="0">
              <a:spcBef>
                <a:spcPts val="1600"/>
              </a:spcBef>
              <a:buNone/>
            </a:pPr>
            <a:r>
              <a:rPr lang="fr-BE" sz="2400" b="1" i="0" u="none" strike="noStrike">
                <a:solidFill>
                  <a:srgbClr val="F9DFAD"/>
                </a:solidFill>
                <a:effectLst/>
                <a:latin typeface="Abadi" panose="020B0604020104020204" pitchFamily="34" charset="77"/>
              </a:rPr>
              <a:t>/!\ Ouverture de la barrière IN (av. de Diane) pour accès à UN véhicule AVEC laisser-passer. </a:t>
            </a:r>
            <a:endParaRPr lang="fr-BE" sz="2400" b="1" i="0">
              <a:solidFill>
                <a:srgbClr val="000000"/>
              </a:solidFill>
              <a:effectLst/>
              <a:latin typeface="Abadi" panose="020B0604020104020204" pitchFamily="34" charset="77"/>
            </a:endParaRPr>
          </a:p>
          <a:p>
            <a:pPr>
              <a:buNone/>
            </a:pPr>
            <a:br>
              <a:rPr lang="fr-BE"/>
            </a:br>
            <a:br>
              <a:rPr lang="fr-BE"/>
            </a:br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7CD8A94-1268-0D21-656B-F8D7F1F6A86E}"/>
              </a:ext>
            </a:extLst>
          </p:cNvPr>
          <p:cNvSpPr/>
          <p:nvPr/>
        </p:nvSpPr>
        <p:spPr>
          <a:xfrm>
            <a:off x="4385748" y="5225084"/>
            <a:ext cx="3910576" cy="44394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EBA6A46-0E3B-7B3D-E746-674A07748F0C}"/>
              </a:ext>
            </a:extLst>
          </p:cNvPr>
          <p:cNvSpPr txBox="1"/>
          <p:nvPr/>
        </p:nvSpPr>
        <p:spPr>
          <a:xfrm>
            <a:off x="4585470" y="5732768"/>
            <a:ext cx="3294392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fr-BE" sz="2800" b="1" i="0" u="none" strike="noStrike">
                <a:solidFill>
                  <a:srgbClr val="F9DFAD"/>
                </a:solidFill>
                <a:effectLst/>
                <a:latin typeface="Abadi" panose="020B0604020104020204" pitchFamily="34" charset="77"/>
              </a:rPr>
              <a:t>Ouverture des dépôts SNJ</a:t>
            </a:r>
            <a:endParaRPr lang="fr-BE" sz="2800" b="0" i="0">
              <a:solidFill>
                <a:srgbClr val="000000"/>
              </a:solidFill>
              <a:effectLst/>
              <a:latin typeface="Abadi" panose="020B0604020104020204" pitchFamily="34" charset="77"/>
            </a:endParaRPr>
          </a:p>
          <a:p>
            <a:pPr algn="ctr" rtl="0">
              <a:buNone/>
            </a:pPr>
            <a:r>
              <a:rPr lang="fr-BE" sz="2800" b="1" i="0" u="sng">
                <a:solidFill>
                  <a:srgbClr val="F9DFAD"/>
                </a:solidFill>
                <a:effectLst/>
                <a:latin typeface="Abadi" panose="020B0604020104020204" pitchFamily="34" charset="77"/>
              </a:rPr>
              <a:t>ET</a:t>
            </a:r>
            <a:endParaRPr lang="fr-BE" sz="2800" b="0" i="0">
              <a:solidFill>
                <a:srgbClr val="000000"/>
              </a:solidFill>
              <a:effectLst/>
              <a:latin typeface="Abadi" panose="020B0604020104020204" pitchFamily="34" charset="77"/>
            </a:endParaRPr>
          </a:p>
          <a:p>
            <a:pPr algn="ctr">
              <a:buNone/>
            </a:pPr>
            <a:r>
              <a:rPr lang="fr-BE" sz="2800" b="1" i="0" u="none" strike="noStrike">
                <a:solidFill>
                  <a:srgbClr val="F9DFAD"/>
                </a:solidFill>
                <a:effectLst/>
                <a:latin typeface="Abadi" panose="020B0604020104020204" pitchFamily="34" charset="77"/>
              </a:rPr>
              <a:t>7:00 à</a:t>
            </a:r>
            <a:r>
              <a:rPr lang="fr-BE" sz="2800" b="0" i="0" u="none" strike="noStrike">
                <a:solidFill>
                  <a:srgbClr val="F9DFAD"/>
                </a:solidFill>
                <a:effectLst/>
                <a:latin typeface="Abadi" panose="020B0604020104020204" pitchFamily="34" charset="77"/>
              </a:rPr>
              <a:t> </a:t>
            </a:r>
            <a:r>
              <a:rPr lang="fr-BE" sz="2800" b="1" i="0" u="none" strike="noStrike">
                <a:solidFill>
                  <a:srgbClr val="F9DFAD"/>
                </a:solidFill>
                <a:effectLst/>
                <a:latin typeface="Abadi" panose="020B0604020104020204" pitchFamily="34" charset="77"/>
              </a:rPr>
              <a:t>7:30 Ouverture du local de l’Annonciation pour récupérer les </a:t>
            </a:r>
            <a:r>
              <a:rPr lang="fr-BE" sz="2800" b="1" i="0" u="none" strike="noStrike" err="1">
                <a:solidFill>
                  <a:srgbClr val="F9DFAD"/>
                </a:solidFill>
                <a:effectLst/>
                <a:latin typeface="Abadi" panose="020B0604020104020204" pitchFamily="34" charset="77"/>
              </a:rPr>
              <a:t>folklos</a:t>
            </a:r>
            <a:r>
              <a:rPr lang="fr-BE" sz="2800" b="1" i="0" u="none" strike="noStrike">
                <a:solidFill>
                  <a:srgbClr val="F9DFAD"/>
                </a:solidFill>
                <a:effectLst/>
                <a:latin typeface="Didact Gothic" pitchFamily="2" charset="0"/>
              </a:rPr>
              <a:t>.</a:t>
            </a:r>
            <a:endParaRPr lang="fr-FR" sz="280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ADB3B48-B35D-311D-A4B8-6A4C3C2F64A6}"/>
              </a:ext>
            </a:extLst>
          </p:cNvPr>
          <p:cNvSpPr/>
          <p:nvPr/>
        </p:nvSpPr>
        <p:spPr>
          <a:xfrm>
            <a:off x="7938999" y="5253516"/>
            <a:ext cx="2513459" cy="44394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CAA5E74-E7BB-53F0-6E85-9AE1CEE61E55}"/>
              </a:ext>
            </a:extLst>
          </p:cNvPr>
          <p:cNvSpPr txBox="1"/>
          <p:nvPr/>
        </p:nvSpPr>
        <p:spPr>
          <a:xfrm>
            <a:off x="8037634" y="6348511"/>
            <a:ext cx="229644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3200" b="1" i="0" u="none" strike="noStrike">
                <a:solidFill>
                  <a:srgbClr val="F9DFAD"/>
                </a:solidFill>
                <a:effectLst/>
                <a:latin typeface="Abadi" panose="020B0604020104020204" pitchFamily="34" charset="77"/>
              </a:rPr>
              <a:t>Contrôle technique vélos classiques</a:t>
            </a:r>
            <a:endParaRPr lang="fr-FR" sz="3200">
              <a:latin typeface="Abadi" panose="020B0604020104020204" pitchFamily="34" charset="77"/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6B2EC7AE-8D69-2FB1-7ED8-2CAEEF3ED1CF}"/>
              </a:ext>
            </a:extLst>
          </p:cNvPr>
          <p:cNvSpPr/>
          <p:nvPr/>
        </p:nvSpPr>
        <p:spPr>
          <a:xfrm>
            <a:off x="10230624" y="5146286"/>
            <a:ext cx="3029590" cy="44394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8288C2EE-8E21-D74E-87D8-42988C8961C3}"/>
              </a:ext>
            </a:extLst>
          </p:cNvPr>
          <p:cNvSpPr/>
          <p:nvPr/>
        </p:nvSpPr>
        <p:spPr>
          <a:xfrm>
            <a:off x="13163811" y="5240832"/>
            <a:ext cx="2986206" cy="44394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21D14F2D-EA25-8009-777E-F494017F18CE}"/>
              </a:ext>
            </a:extLst>
          </p:cNvPr>
          <p:cNvSpPr txBox="1"/>
          <p:nvPr/>
        </p:nvSpPr>
        <p:spPr>
          <a:xfrm>
            <a:off x="10309124" y="6154575"/>
            <a:ext cx="2914651" cy="3344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fr-BE" sz="2400" b="1" i="0" u="none" strike="noStrike">
                <a:solidFill>
                  <a:srgbClr val="F9DFAD"/>
                </a:solidFill>
                <a:effectLst/>
                <a:latin typeface="Abadi" panose="020B0604020104020204" pitchFamily="34" charset="77"/>
              </a:rPr>
              <a:t>Fermeture de la barrière IN (av. de Diane)</a:t>
            </a:r>
            <a:endParaRPr lang="fr-BE" sz="2400" b="0" i="0">
              <a:solidFill>
                <a:srgbClr val="000000"/>
              </a:solidFill>
              <a:effectLst/>
              <a:latin typeface="Abadi" panose="020B0604020104020204" pitchFamily="34" charset="77"/>
            </a:endParaRPr>
          </a:p>
          <a:p>
            <a:pPr algn="ctr" rtl="0">
              <a:spcBef>
                <a:spcPts val="1600"/>
              </a:spcBef>
              <a:buNone/>
            </a:pPr>
            <a:r>
              <a:rPr lang="fr-BE" sz="2400" b="1" i="0" u="none" strike="noStrike">
                <a:solidFill>
                  <a:srgbClr val="F9DFAD"/>
                </a:solidFill>
                <a:effectLst/>
                <a:latin typeface="Abadi" panose="020B0604020104020204" pitchFamily="34" charset="77"/>
              </a:rPr>
              <a:t>Plus AUCUN véhicule ne rentre sur le circuit</a:t>
            </a:r>
            <a:endParaRPr lang="fr-BE" sz="2400" b="0" i="0">
              <a:solidFill>
                <a:srgbClr val="000000"/>
              </a:solidFill>
              <a:effectLst/>
              <a:latin typeface="Abadi" panose="020B0604020104020204" pitchFamily="34" charset="77"/>
            </a:endParaRPr>
          </a:p>
          <a:p>
            <a:pPr>
              <a:buNone/>
            </a:pPr>
            <a:br>
              <a:rPr lang="fr-BE"/>
            </a:br>
            <a:br>
              <a:rPr lang="fr-BE"/>
            </a:br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84FE22F9-797D-5601-DE74-130386DE0269}"/>
              </a:ext>
            </a:extLst>
          </p:cNvPr>
          <p:cNvSpPr txBox="1"/>
          <p:nvPr/>
        </p:nvSpPr>
        <p:spPr>
          <a:xfrm>
            <a:off x="13351009" y="6305134"/>
            <a:ext cx="2793217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fr-BE" sz="2400" b="1" i="0" u="none" strike="noStrike">
                <a:solidFill>
                  <a:srgbClr val="FEE599"/>
                </a:solidFill>
                <a:effectLst/>
                <a:latin typeface="Abadi" panose="020B0604020104020204" pitchFamily="34" charset="77"/>
              </a:rPr>
              <a:t>Début du contrôle pompiers pour la vérification des installations au gaz et des appareils électriques.</a:t>
            </a:r>
            <a:endParaRPr lang="fr-BE" sz="2400" b="1" i="0">
              <a:solidFill>
                <a:srgbClr val="000000"/>
              </a:solidFill>
              <a:effectLst/>
              <a:latin typeface="Abadi" panose="020B0604020104020204" pitchFamily="34" charset="77"/>
            </a:endParaRPr>
          </a:p>
          <a:p>
            <a:pPr>
              <a:buNone/>
            </a:pPr>
            <a:br>
              <a:rPr lang="fr-BE"/>
            </a:br>
            <a:br>
              <a:rPr lang="fr-BE"/>
            </a:br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E5E530-6830-2EF5-184C-2A73B0E07045}"/>
              </a:ext>
            </a:extLst>
          </p:cNvPr>
          <p:cNvSpPr/>
          <p:nvPr/>
        </p:nvSpPr>
        <p:spPr>
          <a:xfrm>
            <a:off x="2186244" y="2068602"/>
            <a:ext cx="1600200" cy="678887"/>
          </a:xfrm>
          <a:prstGeom prst="rect">
            <a:avLst/>
          </a:prstGeom>
          <a:solidFill>
            <a:srgbClr val="F7F3D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>
                <a:solidFill>
                  <a:schemeClr val="tx2"/>
                </a:solidFill>
                <a:latin typeface="Abadi" panose="020B0604020104020204" pitchFamily="34" charset="77"/>
              </a:rPr>
              <a:t>6h30</a:t>
            </a:r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F7A4CD-2373-BEB4-30A8-C096E5161259}"/>
              </a:ext>
            </a:extLst>
          </p:cNvPr>
          <p:cNvSpPr/>
          <p:nvPr/>
        </p:nvSpPr>
        <p:spPr>
          <a:xfrm>
            <a:off x="5156469" y="2038759"/>
            <a:ext cx="1600200" cy="678887"/>
          </a:xfrm>
          <a:prstGeom prst="rect">
            <a:avLst/>
          </a:prstGeom>
          <a:solidFill>
            <a:srgbClr val="F7F3D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>
                <a:solidFill>
                  <a:schemeClr val="tx2"/>
                </a:solidFill>
                <a:latin typeface="Abadi" panose="020B0604020104020204" pitchFamily="34" charset="77"/>
              </a:rPr>
              <a:t>7h</a:t>
            </a:r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3590C94-C11E-623B-9040-85CE45640349}"/>
              </a:ext>
            </a:extLst>
          </p:cNvPr>
          <p:cNvSpPr/>
          <p:nvPr/>
        </p:nvSpPr>
        <p:spPr>
          <a:xfrm>
            <a:off x="8178586" y="2040907"/>
            <a:ext cx="1600200" cy="678887"/>
          </a:xfrm>
          <a:prstGeom prst="rect">
            <a:avLst/>
          </a:prstGeom>
          <a:solidFill>
            <a:srgbClr val="F7F3D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>
                <a:solidFill>
                  <a:schemeClr val="tx2"/>
                </a:solidFill>
                <a:latin typeface="Abadi" panose="020B0604020104020204" pitchFamily="34" charset="77"/>
              </a:rPr>
              <a:t>7h30</a:t>
            </a:r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42BBAF-E30E-9C45-B3A3-10454674AFE1}"/>
              </a:ext>
            </a:extLst>
          </p:cNvPr>
          <p:cNvSpPr/>
          <p:nvPr/>
        </p:nvSpPr>
        <p:spPr>
          <a:xfrm>
            <a:off x="10832274" y="2024667"/>
            <a:ext cx="1600200" cy="678887"/>
          </a:xfrm>
          <a:prstGeom prst="rect">
            <a:avLst/>
          </a:prstGeom>
          <a:solidFill>
            <a:srgbClr val="F7F3D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>
                <a:solidFill>
                  <a:schemeClr val="tx2"/>
                </a:solidFill>
                <a:latin typeface="Abadi" panose="020B0604020104020204" pitchFamily="34" charset="77"/>
              </a:rPr>
              <a:t>7h45</a:t>
            </a:r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5802AB0-B806-D998-E80A-F2FA871CF922}"/>
              </a:ext>
            </a:extLst>
          </p:cNvPr>
          <p:cNvSpPr/>
          <p:nvPr/>
        </p:nvSpPr>
        <p:spPr>
          <a:xfrm>
            <a:off x="13535365" y="2040907"/>
            <a:ext cx="1600200" cy="678887"/>
          </a:xfrm>
          <a:prstGeom prst="rect">
            <a:avLst/>
          </a:prstGeom>
          <a:solidFill>
            <a:srgbClr val="F7F3D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>
                <a:solidFill>
                  <a:schemeClr val="tx2"/>
                </a:solidFill>
                <a:latin typeface="Abadi" panose="020B0604020104020204" pitchFamily="34" charset="77"/>
              </a:rPr>
              <a:t>8h</a:t>
            </a:r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0ADA82-09F6-DE56-51B9-505893D0CA84}"/>
              </a:ext>
            </a:extLst>
          </p:cNvPr>
          <p:cNvSpPr/>
          <p:nvPr/>
        </p:nvSpPr>
        <p:spPr>
          <a:xfrm flipH="1">
            <a:off x="2915170" y="2711942"/>
            <a:ext cx="76200" cy="424235"/>
          </a:xfrm>
          <a:prstGeom prst="rect">
            <a:avLst/>
          </a:prstGeom>
          <a:solidFill>
            <a:srgbClr val="F7F3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A96AA60-355A-E3A3-DE7B-A321A5EF9F5A}"/>
              </a:ext>
            </a:extLst>
          </p:cNvPr>
          <p:cNvSpPr/>
          <p:nvPr/>
        </p:nvSpPr>
        <p:spPr>
          <a:xfrm flipH="1">
            <a:off x="5897542" y="2716186"/>
            <a:ext cx="76200" cy="424235"/>
          </a:xfrm>
          <a:prstGeom prst="rect">
            <a:avLst/>
          </a:prstGeom>
          <a:solidFill>
            <a:srgbClr val="F7F3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57C6F2E-74E0-0839-BF6C-730C4E41F5EC}"/>
              </a:ext>
            </a:extLst>
          </p:cNvPr>
          <p:cNvSpPr/>
          <p:nvPr/>
        </p:nvSpPr>
        <p:spPr>
          <a:xfrm flipH="1">
            <a:off x="8885313" y="2697258"/>
            <a:ext cx="76200" cy="424235"/>
          </a:xfrm>
          <a:prstGeom prst="rect">
            <a:avLst/>
          </a:prstGeom>
          <a:solidFill>
            <a:srgbClr val="F7F3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FBA8833-EAA9-9355-F7CC-6FBC5579EA3C}"/>
              </a:ext>
            </a:extLst>
          </p:cNvPr>
          <p:cNvSpPr/>
          <p:nvPr/>
        </p:nvSpPr>
        <p:spPr>
          <a:xfrm flipH="1">
            <a:off x="11597438" y="2697258"/>
            <a:ext cx="76200" cy="424235"/>
          </a:xfrm>
          <a:prstGeom prst="rect">
            <a:avLst/>
          </a:prstGeom>
          <a:solidFill>
            <a:srgbClr val="F7F3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DC7F97C-B847-408C-EF17-88D57DF8726F}"/>
              </a:ext>
            </a:extLst>
          </p:cNvPr>
          <p:cNvSpPr/>
          <p:nvPr/>
        </p:nvSpPr>
        <p:spPr>
          <a:xfrm flipH="1">
            <a:off x="14335465" y="2681045"/>
            <a:ext cx="76200" cy="424235"/>
          </a:xfrm>
          <a:prstGeom prst="rect">
            <a:avLst/>
          </a:prstGeom>
          <a:solidFill>
            <a:srgbClr val="F7F3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28208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2629</Words>
  <Application>Microsoft Macintosh PowerPoint</Application>
  <PresentationFormat>Personnalisé</PresentationFormat>
  <Paragraphs>648</Paragraphs>
  <Slides>57</Slides>
  <Notes>30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57</vt:i4>
      </vt:variant>
    </vt:vector>
  </HeadingPairs>
  <TitlesOfParts>
    <vt:vector size="67" baseType="lpstr">
      <vt:lpstr>Didact Gothic</vt:lpstr>
      <vt:lpstr>Waffle Soft</vt:lpstr>
      <vt:lpstr>Calibri</vt:lpstr>
      <vt:lpstr>Helvetica Neue</vt:lpstr>
      <vt:lpstr>Abadi</vt:lpstr>
      <vt:lpstr>ADLaM Display</vt:lpstr>
      <vt:lpstr>Josefin Sans</vt:lpstr>
      <vt:lpstr>Aptos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White Cloud Illustrative Group Project Presentation</dc:title>
  <cp:lastModifiedBy>Sixtine Detournay</cp:lastModifiedBy>
  <cp:revision>6</cp:revision>
  <dcterms:created xsi:type="dcterms:W3CDTF">2006-08-16T00:00:00Z</dcterms:created>
  <dcterms:modified xsi:type="dcterms:W3CDTF">2026-03-11T09:04:02Z</dcterms:modified>
  <dc:identifier>DAG-5JvXPq4</dc:identifier>
</cp:coreProperties>
</file>