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62" r:id="rId2"/>
    <p:sldId id="304" r:id="rId3"/>
    <p:sldId id="260" r:id="rId4"/>
    <p:sldId id="261" r:id="rId5"/>
    <p:sldId id="259" r:id="rId6"/>
    <p:sldId id="263" r:id="rId7"/>
    <p:sldId id="258" r:id="rId8"/>
    <p:sldId id="264" r:id="rId9"/>
    <p:sldId id="257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2" r:id="rId19"/>
    <p:sldId id="281" r:id="rId20"/>
    <p:sldId id="280" r:id="rId21"/>
    <p:sldId id="283" r:id="rId22"/>
    <p:sldId id="279" r:id="rId23"/>
    <p:sldId id="284" r:id="rId24"/>
    <p:sldId id="285" r:id="rId25"/>
    <p:sldId id="278" r:id="rId26"/>
    <p:sldId id="277" r:id="rId27"/>
    <p:sldId id="276" r:id="rId28"/>
    <p:sldId id="275" r:id="rId29"/>
    <p:sldId id="274" r:id="rId30"/>
    <p:sldId id="286" r:id="rId31"/>
    <p:sldId id="287" r:id="rId32"/>
    <p:sldId id="290" r:id="rId33"/>
    <p:sldId id="291" r:id="rId34"/>
    <p:sldId id="288" r:id="rId35"/>
    <p:sldId id="292" r:id="rId36"/>
    <p:sldId id="300" r:id="rId37"/>
    <p:sldId id="299" r:id="rId38"/>
    <p:sldId id="302" r:id="rId39"/>
    <p:sldId id="301" r:id="rId40"/>
    <p:sldId id="298" r:id="rId41"/>
    <p:sldId id="297" r:id="rId42"/>
    <p:sldId id="296" r:id="rId43"/>
    <p:sldId id="295" r:id="rId44"/>
    <p:sldId id="294" r:id="rId45"/>
    <p:sldId id="293" r:id="rId46"/>
    <p:sldId id="303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ulia Kools" initials="GK" lastIdx="2" clrIdx="0">
    <p:extLst>
      <p:ext uri="{19B8F6BF-5375-455C-9EA6-DF929625EA0E}">
        <p15:presenceInfo xmlns:p15="http://schemas.microsoft.com/office/powerpoint/2012/main" userId="db66acb32ff8ce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4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4"/>
  </p:normalViewPr>
  <p:slideViewPr>
    <p:cSldViewPr snapToGrid="0">
      <p:cViewPr varScale="1">
        <p:scale>
          <a:sx n="111" d="100"/>
          <a:sy n="111" d="100"/>
        </p:scale>
        <p:origin x="6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2-27T11:17:48.697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3125D-5154-8A41-8C5E-EBE2422FB02B}" type="datetimeFigureOut">
              <a:rPr lang="fr-FR" smtClean="0"/>
              <a:t>03/03/2025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3943B-0D75-DB43-9C58-E9ED30E9C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448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3943B-0D75-DB43-9C58-E9ED30E9C02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184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EF46CC-5B2C-1E00-37F2-0661B5FE3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F96823-D67E-BD8F-BB6A-99089A600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8D2D77-BFF8-7E6D-B844-4CFF45510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ECBCB-5AC8-3F42-9842-594F61E590F9}" type="datetimeFigureOut">
              <a:rPr lang="fr-FR" smtClean="0"/>
              <a:t>03/03/2025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0F02FB-D25C-6AC4-F772-D0F2BD96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252097-7C59-4376-29B4-AEE0A646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4E00A-00F2-9942-9670-DBD2A363C0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32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5CAC8D-ADE7-4F2E-7E0F-AD0B0C60E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312DC4D-8F20-DAC3-DCB2-5059C2DF1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FB466C-F205-A43E-A663-12E95BB8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ECBCB-5AC8-3F42-9842-594F61E590F9}" type="datetimeFigureOut">
              <a:rPr lang="fr-FR" smtClean="0"/>
              <a:t>03/03/2025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A7F26D-14F4-9431-3608-8AA86982E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F0B153-B88C-9609-0DEA-E1789BAE8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4E00A-00F2-9942-9670-DBD2A363C0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159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9E65DF6-D291-8F07-B481-347D45C59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861B072-6CC7-8361-E584-52D4A7017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D42B6A-5012-C828-BD59-85361EB86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ECBCB-5AC8-3F42-9842-594F61E590F9}" type="datetimeFigureOut">
              <a:rPr lang="fr-FR" smtClean="0"/>
              <a:t>03/03/2025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CEF5D0-F6BA-34EB-50EB-05DCC5BD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E212AA-1977-4C69-A5C5-03B2971B9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4E00A-00F2-9942-9670-DBD2A363C0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466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F9093D-634C-DCF7-CDA9-0538505B1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FF7065-28AA-863C-0CED-1B49D2642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6DD787-84B6-EF3B-78EA-654DA6BB3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ECBCB-5AC8-3F42-9842-594F61E590F9}" type="datetimeFigureOut">
              <a:rPr lang="fr-FR" smtClean="0"/>
              <a:t>03/03/2025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485449-06E2-62DD-0B89-7BC9CD333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B771BF-3CE3-6DAF-32D6-A31858D2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4E00A-00F2-9942-9670-DBD2A363C0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51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AE165D-6E18-F398-007E-F67B28FA2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8BB0F3-1762-87DE-7519-71B2CC130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55C4B9-9DE4-9304-B791-7AB31795D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ECBCB-5AC8-3F42-9842-594F61E590F9}" type="datetimeFigureOut">
              <a:rPr lang="fr-FR" smtClean="0"/>
              <a:t>03/03/2025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85BB12-F240-C6B9-C821-F4293B50A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6461AF-1C88-F626-DE27-83CD63A7D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4E00A-00F2-9942-9670-DBD2A363C0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290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898200-0687-A65F-446F-8FC6C6AE9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A1E1B5-1313-45F7-F674-C8991BF41F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DF264E-2035-8E8C-5AC7-A03166256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F3CCA7-3311-9CAE-4BAD-CAF92ACC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ECBCB-5AC8-3F42-9842-594F61E590F9}" type="datetimeFigureOut">
              <a:rPr lang="fr-FR" smtClean="0"/>
              <a:t>03/03/2025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E50221-86E1-D419-2563-752D110D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9D61F3-90DF-5922-79A6-60952B242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4E00A-00F2-9942-9670-DBD2A363C0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61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6E339C-FFB6-80B3-8596-E2BFA76A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114DFA-8B8E-4EE3-AAF2-AEE6B0F8E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300A6D6-76FB-98AA-E515-C6A82BBB4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0B927B3-269E-2347-3BCD-A81C2DBD39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2E4DE60-2C4C-D10C-84DC-27FD042DB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CD62CCB-AA22-AC08-B645-8E3FA88B6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ECBCB-5AC8-3F42-9842-594F61E590F9}" type="datetimeFigureOut">
              <a:rPr lang="fr-FR" smtClean="0"/>
              <a:t>03/03/2025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4B5DD6F-F583-6919-D5DF-F1987F70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A43F897-C115-1CDF-8A8B-AD66F2A9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4E00A-00F2-9942-9670-DBD2A363C0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123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8CB938-863C-49EA-125E-B142D2317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DCE604-B189-A973-E3E8-DE022D9CA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ECBCB-5AC8-3F42-9842-594F61E590F9}" type="datetimeFigureOut">
              <a:rPr lang="fr-FR" smtClean="0"/>
              <a:t>03/03/2025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0F9840-1754-44C4-6C49-CC8B7974D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D94ABEB-FC3F-24AC-EF36-725BF2B2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4E00A-00F2-9942-9670-DBD2A363C0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15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34E18EA-C434-6705-1C7F-E7E9EC6B8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ECBCB-5AC8-3F42-9842-594F61E590F9}" type="datetimeFigureOut">
              <a:rPr lang="fr-FR" smtClean="0"/>
              <a:t>03/03/2025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D22737-FC39-B4C5-D043-3431B844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B69DE1-9BA5-4842-7387-FF0A34722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4E00A-00F2-9942-9670-DBD2A363C0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84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8FB7DE-FAAD-7217-DF3B-64877AD5A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01D4AB-D06A-B171-3B19-A5FF54656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FFEC6B-143A-330E-C7DE-000751CD7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F2F2F7-CDFE-7270-3572-1E4327269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ECBCB-5AC8-3F42-9842-594F61E590F9}" type="datetimeFigureOut">
              <a:rPr lang="fr-FR" smtClean="0"/>
              <a:t>03/03/2025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CBB245-60AB-D01A-5257-3B01FEFBB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89551B-6487-7967-CFE6-3052F509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4E00A-00F2-9942-9670-DBD2A363C0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068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548CCC-7B5B-55A4-CD32-F05B527AF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195F37F-1EC3-D9F4-A686-4BB18DEB31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B0217F-486F-9D50-FD53-21B1BFBBD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28FCE7-C187-780B-9593-F85DD64BB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ECBCB-5AC8-3F42-9842-594F61E590F9}" type="datetimeFigureOut">
              <a:rPr lang="fr-FR" smtClean="0"/>
              <a:t>03/03/2025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097278-9D74-A5EF-7793-BCD480820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261E63-BBB3-70A1-A4B6-AABC2E6D3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4E00A-00F2-9942-9670-DBD2A363C0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27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0CDB115-0CA9-7105-6B7B-11DDEA6E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EC5C41-EA9B-CB58-5A47-53DEFAFF5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820C7A-EE04-451E-8DA9-232A6E90D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ECBCB-5AC8-3F42-9842-594F61E590F9}" type="datetimeFigureOut">
              <a:rPr lang="fr-FR" smtClean="0"/>
              <a:t>03/03/2025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6D5460-0AC9-E0E3-9F14-2FF518984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82FE83-ECB8-BD10-4EEA-83C8BCBAB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E00A-00F2-9942-9670-DBD2A363C0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66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g"/><Relationship Id="rId18" Type="http://schemas.openxmlformats.org/officeDocument/2006/relationships/image" Target="../media/image1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jpg"/><Relationship Id="rId2" Type="http://schemas.openxmlformats.org/officeDocument/2006/relationships/image" Target="../media/image1.png"/><Relationship Id="rId16" Type="http://schemas.openxmlformats.org/officeDocument/2006/relationships/image" Target="../media/image17.jp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10" Type="http://schemas.openxmlformats.org/officeDocument/2006/relationships/image" Target="../media/image11.png"/><Relationship Id="rId19" Type="http://schemas.openxmlformats.org/officeDocument/2006/relationships/image" Target="../media/image20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5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1.png"/><Relationship Id="rId4" Type="http://schemas.openxmlformats.org/officeDocument/2006/relationships/image" Target="../media/image45.png"/><Relationship Id="rId9" Type="http://schemas.openxmlformats.org/officeDocument/2006/relationships/image" Target="../media/image4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37F6480-55A1-5265-6E08-AF4759A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69" y="0"/>
            <a:ext cx="12428538" cy="6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226322-BA77-D40C-9710-787E6DB4D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471" y="527030"/>
            <a:ext cx="7317843" cy="31562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295145-CE87-BF62-8556-331BFBC13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31" y="3938947"/>
            <a:ext cx="5693509" cy="21792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3FD38C-E219-FD4C-68CC-3DAB45AF8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338" y="527030"/>
            <a:ext cx="5414876" cy="5470893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55582BBF-2406-2C7E-DC41-794E6D0C5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4920" y="753006"/>
            <a:ext cx="7430946" cy="2880815"/>
          </a:xfrm>
        </p:spPr>
        <p:txBody>
          <a:bodyPr>
            <a:normAutofit/>
          </a:bodyPr>
          <a:lstStyle/>
          <a:p>
            <a:r>
              <a:rPr lang="fr-BE" sz="5200" b="1" dirty="0">
                <a:solidFill>
                  <a:srgbClr val="16411B"/>
                </a:solidFill>
                <a:effectLst/>
                <a:latin typeface="Gill Sans Ultra Bold" panose="020B0A02020104020203" pitchFamily="34" charset="77"/>
              </a:rPr>
              <a:t>Réunion de</a:t>
            </a:r>
          </a:p>
          <a:p>
            <a:r>
              <a:rPr lang="fr-BE" sz="5200" b="1" dirty="0">
                <a:solidFill>
                  <a:srgbClr val="16411B"/>
                </a:solidFill>
                <a:effectLst/>
                <a:latin typeface="Gill Sans Ultra Bold" panose="020B0A02020104020203" pitchFamily="34" charset="77"/>
              </a:rPr>
              <a:t>sections</a:t>
            </a:r>
          </a:p>
          <a:p>
            <a:r>
              <a:rPr lang="fr-BE" sz="5200" b="1" dirty="0">
                <a:solidFill>
                  <a:srgbClr val="16411B"/>
                </a:solidFill>
                <a:effectLst/>
                <a:latin typeface="Gill Sans Ultra Bold" panose="020B0A02020104020203" pitchFamily="34" charset="77"/>
              </a:rPr>
              <a:t>- 39ème édition -</a:t>
            </a:r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469ED8-1F08-AE9F-AD6A-9FADDD692291}"/>
              </a:ext>
            </a:extLst>
          </p:cNvPr>
          <p:cNvSpPr txBox="1"/>
          <p:nvPr/>
        </p:nvSpPr>
        <p:spPr>
          <a:xfrm>
            <a:off x="3192637" y="4292926"/>
            <a:ext cx="5353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16411B"/>
                </a:solidFill>
                <a:latin typeface="Gill Sans Ultra Bold" panose="020B0A02020104020203" pitchFamily="34" charset="77"/>
              </a:rPr>
              <a:t>Les 24h vélo du Boa de la Cambre </a:t>
            </a:r>
          </a:p>
          <a:p>
            <a:pPr algn="ctr"/>
            <a:r>
              <a:rPr lang="fr-FR" sz="3200" dirty="0">
                <a:solidFill>
                  <a:srgbClr val="16411B"/>
                </a:solidFill>
                <a:latin typeface="Gill Sans Ultra Bold" panose="020B0A02020104020203" pitchFamily="34" charset="77"/>
              </a:rPr>
              <a:t>29 et 30 mars 2025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62C016-DBF0-A7A4-CA68-9FC50AAF3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7170" y="2919053"/>
            <a:ext cx="4331760" cy="299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1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@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582BBF-2406-2C7E-DC41-794E6D0C5D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8" name="Picture 4" descr="Green Jungle PPT Backgrounds">
            <a:extLst>
              <a:ext uri="{FF2B5EF4-FFF2-40B4-BE49-F238E27FC236}">
                <a16:creationId xmlns:a16="http://schemas.microsoft.com/office/drawing/2014/main" id="{FDC47A2B-AA66-C024-5059-811BEE10C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oogle Shape;4556;p67">
            <a:extLst>
              <a:ext uri="{FF2B5EF4-FFF2-40B4-BE49-F238E27FC236}">
                <a16:creationId xmlns:a16="http://schemas.microsoft.com/office/drawing/2014/main" id="{2145FC31-7B2D-6EBE-A726-E455E65C5A0F}"/>
              </a:ext>
            </a:extLst>
          </p:cNvPr>
          <p:cNvGrpSpPr/>
          <p:nvPr/>
        </p:nvGrpSpPr>
        <p:grpSpPr>
          <a:xfrm>
            <a:off x="614855" y="2057890"/>
            <a:ext cx="10962290" cy="1030646"/>
            <a:chOff x="6336019" y="3733725"/>
            <a:chExt cx="2566206" cy="351310"/>
          </a:xfrm>
          <a:solidFill>
            <a:srgbClr val="F9DFAD"/>
          </a:solidFill>
        </p:grpSpPr>
        <p:sp>
          <p:nvSpPr>
            <p:cNvPr id="11" name="Google Shape;4557;p67">
              <a:extLst>
                <a:ext uri="{FF2B5EF4-FFF2-40B4-BE49-F238E27FC236}">
                  <a16:creationId xmlns:a16="http://schemas.microsoft.com/office/drawing/2014/main" id="{4667445E-F996-E824-EB8D-557E4C190277}"/>
                </a:ext>
              </a:extLst>
            </p:cNvPr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grpFill/>
            <a:ln w="31750" cap="flat" cmpd="sng">
              <a:solidFill>
                <a:schemeClr val="tx1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558;p67">
              <a:extLst>
                <a:ext uri="{FF2B5EF4-FFF2-40B4-BE49-F238E27FC236}">
                  <a16:creationId xmlns:a16="http://schemas.microsoft.com/office/drawing/2014/main" id="{164BD3A0-D4D6-6751-0A69-021499609026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grpFill/>
            <a:ln w="31750" cap="flat" cmpd="sng">
              <a:solidFill>
                <a:schemeClr val="tx1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59;p67">
              <a:extLst>
                <a:ext uri="{FF2B5EF4-FFF2-40B4-BE49-F238E27FC236}">
                  <a16:creationId xmlns:a16="http://schemas.microsoft.com/office/drawing/2014/main" id="{818EF98E-EFEC-BA44-0B35-65E398368860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grpFill/>
            <a:ln w="31750" cap="flat" cmpd="sng">
              <a:solidFill>
                <a:schemeClr val="tx1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560;p67">
              <a:extLst>
                <a:ext uri="{FF2B5EF4-FFF2-40B4-BE49-F238E27FC236}">
                  <a16:creationId xmlns:a16="http://schemas.microsoft.com/office/drawing/2014/main" id="{5B432432-7A6A-9C55-E788-9025DF5944BA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grpFill/>
            <a:ln w="31750" cap="flat" cmpd="sng">
              <a:solidFill>
                <a:schemeClr val="tx1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Ellipse 16">
            <a:extLst>
              <a:ext uri="{FF2B5EF4-FFF2-40B4-BE49-F238E27FC236}">
                <a16:creationId xmlns:a16="http://schemas.microsoft.com/office/drawing/2014/main" id="{DC735E0C-A69E-BD75-B7E6-1C6A6D6F4FA8}"/>
              </a:ext>
            </a:extLst>
          </p:cNvPr>
          <p:cNvSpPr/>
          <p:nvPr/>
        </p:nvSpPr>
        <p:spPr>
          <a:xfrm>
            <a:off x="179132" y="3232421"/>
            <a:ext cx="2799484" cy="3345646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1600"/>
              </a:spcBef>
              <a:spcAft>
                <a:spcPts val="1600"/>
              </a:spcAft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/!\ Fermeture de la barrière OUT (</a:t>
            </a:r>
            <a:r>
              <a:rPr lang="fr-BE" sz="2000" b="1" i="0" u="none" strike="noStrike" dirty="0" err="1">
                <a:solidFill>
                  <a:srgbClr val="F9DFAD"/>
                </a:solidFill>
                <a:effectLst/>
                <a:latin typeface="Didact Gothic" pitchFamily="2" charset="0"/>
              </a:rPr>
              <a:t>chée</a:t>
            </a: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 Hulpe). Tous les véhicules doivent être sortis du site</a:t>
            </a:r>
            <a:endParaRPr lang="fr-FR" sz="2000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4BFA563-0100-595E-768E-E9C561BE3565}"/>
              </a:ext>
            </a:extLst>
          </p:cNvPr>
          <p:cNvCxnSpPr>
            <a:cxnSpLocks/>
          </p:cNvCxnSpPr>
          <p:nvPr/>
        </p:nvCxnSpPr>
        <p:spPr>
          <a:xfrm flipV="1">
            <a:off x="1578874" y="1376884"/>
            <a:ext cx="0" cy="681006"/>
          </a:xfrm>
          <a:prstGeom prst="line">
            <a:avLst/>
          </a:prstGeom>
          <a:ln w="857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317E061-0044-F59F-1D18-55CB55525184}"/>
              </a:ext>
            </a:extLst>
          </p:cNvPr>
          <p:cNvCxnSpPr>
            <a:cxnSpLocks/>
          </p:cNvCxnSpPr>
          <p:nvPr/>
        </p:nvCxnSpPr>
        <p:spPr>
          <a:xfrm flipV="1">
            <a:off x="9639033" y="1389073"/>
            <a:ext cx="0" cy="681006"/>
          </a:xfrm>
          <a:prstGeom prst="line">
            <a:avLst/>
          </a:prstGeom>
          <a:ln w="857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85F75DF-6CD7-B509-EF7F-5291C250F473}"/>
              </a:ext>
            </a:extLst>
          </p:cNvPr>
          <p:cNvCxnSpPr>
            <a:cxnSpLocks/>
          </p:cNvCxnSpPr>
          <p:nvPr/>
        </p:nvCxnSpPr>
        <p:spPr>
          <a:xfrm flipV="1">
            <a:off x="4084179" y="1393915"/>
            <a:ext cx="0" cy="681006"/>
          </a:xfrm>
          <a:prstGeom prst="line">
            <a:avLst/>
          </a:prstGeom>
          <a:ln w="857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0CCAE5CA-75C8-22B6-3203-BAB67EDB9F56}"/>
              </a:ext>
            </a:extLst>
          </p:cNvPr>
          <p:cNvSpPr txBox="1"/>
          <p:nvPr/>
        </p:nvSpPr>
        <p:spPr>
          <a:xfrm>
            <a:off x="712741" y="664912"/>
            <a:ext cx="1762122" cy="76944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Apple Color Emoji" pitchFamily="2" charset="0"/>
                <a:cs typeface="Al Nile" pitchFamily="2" charset="-78"/>
              </a:rPr>
              <a:t>8H15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E3124BD-620B-3CBE-A459-ECFF1A286112}"/>
              </a:ext>
            </a:extLst>
          </p:cNvPr>
          <p:cNvSpPr txBox="1"/>
          <p:nvPr/>
        </p:nvSpPr>
        <p:spPr>
          <a:xfrm>
            <a:off x="8757971" y="664913"/>
            <a:ext cx="1762122" cy="76944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Apple Color Emoji" pitchFamily="2" charset="0"/>
                <a:cs typeface="Al Nile" pitchFamily="2" charset="-78"/>
              </a:rPr>
              <a:t>11H30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F5A4594-AF61-990E-3F97-375D2B45730F}"/>
              </a:ext>
            </a:extLst>
          </p:cNvPr>
          <p:cNvSpPr txBox="1"/>
          <p:nvPr/>
        </p:nvSpPr>
        <p:spPr>
          <a:xfrm>
            <a:off x="3187603" y="637520"/>
            <a:ext cx="1762122" cy="76944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Apple Color Emoji" pitchFamily="2" charset="0"/>
                <a:cs typeface="Al Nile" pitchFamily="2" charset="-78"/>
              </a:rPr>
              <a:t>9H15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96086BC-343E-CD44-49FC-59C4551E11C9}"/>
              </a:ext>
            </a:extLst>
          </p:cNvPr>
          <p:cNvSpPr/>
          <p:nvPr/>
        </p:nvSpPr>
        <p:spPr>
          <a:xfrm>
            <a:off x="2720511" y="3275068"/>
            <a:ext cx="2696305" cy="3302999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fr-BE" sz="2000" b="1" i="0" u="none" strike="noStrike" dirty="0">
              <a:solidFill>
                <a:srgbClr val="F9DFAD"/>
              </a:solidFill>
              <a:effectLst/>
              <a:latin typeface="Didact Gothic" pitchFamily="2" charset="0"/>
            </a:endParaRPr>
          </a:p>
          <a:p>
            <a:pPr algn="ctr"/>
            <a:r>
              <a:rPr lang="fr-BE" sz="24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Fermeture des dépôt</a:t>
            </a:r>
            <a:r>
              <a:rPr lang="fr-FR" sz="24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s de matériel SNJ</a:t>
            </a:r>
            <a:endParaRPr lang="fr-BE" sz="2400" b="1" i="0" u="none" strike="noStrike" dirty="0">
              <a:solidFill>
                <a:srgbClr val="F9DFAD"/>
              </a:solidFill>
              <a:effectLst/>
              <a:latin typeface="Didact Gothic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8012CFC-B2F4-DF84-AC31-7FBA0259B2FC}"/>
              </a:ext>
            </a:extLst>
          </p:cNvPr>
          <p:cNvSpPr/>
          <p:nvPr/>
        </p:nvSpPr>
        <p:spPr>
          <a:xfrm>
            <a:off x="8290880" y="3215561"/>
            <a:ext cx="2696305" cy="3303000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8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DEPART DE LA COURSE !!</a:t>
            </a:r>
            <a:endParaRPr lang="fr-FR" sz="2800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6D321BD-B819-3250-7D8D-6D35C74DBCC8}"/>
              </a:ext>
            </a:extLst>
          </p:cNvPr>
          <p:cNvSpPr/>
          <p:nvPr/>
        </p:nvSpPr>
        <p:spPr>
          <a:xfrm>
            <a:off x="4902033" y="3275068"/>
            <a:ext cx="3749338" cy="3028313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RASSEMBLEMENT OBLIGATOIRE AU KIOSQUE</a:t>
            </a:r>
            <a:endParaRPr lang="fr-FR" sz="2400" dirty="0"/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83EBEDB0-CFE8-247A-6DB8-CB8D9092E0C7}"/>
              </a:ext>
            </a:extLst>
          </p:cNvPr>
          <p:cNvCxnSpPr>
            <a:cxnSpLocks/>
          </p:cNvCxnSpPr>
          <p:nvPr/>
        </p:nvCxnSpPr>
        <p:spPr>
          <a:xfrm flipV="1">
            <a:off x="6805213" y="1389073"/>
            <a:ext cx="0" cy="681006"/>
          </a:xfrm>
          <a:prstGeom prst="line">
            <a:avLst/>
          </a:prstGeom>
          <a:ln w="857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97664717-7ED2-01F7-B453-5A529054006B}"/>
              </a:ext>
            </a:extLst>
          </p:cNvPr>
          <p:cNvSpPr txBox="1"/>
          <p:nvPr/>
        </p:nvSpPr>
        <p:spPr>
          <a:xfrm>
            <a:off x="5920928" y="644198"/>
            <a:ext cx="1762122" cy="76944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Apple Color Emoji" pitchFamily="2" charset="0"/>
                <a:cs typeface="Al Nile" pitchFamily="2" charset="-78"/>
              </a:rPr>
              <a:t>10H30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866CAA-7AFE-BABA-15B2-9AF060E4AB23}"/>
              </a:ext>
            </a:extLst>
          </p:cNvPr>
          <p:cNvSpPr txBox="1"/>
          <p:nvPr/>
        </p:nvSpPr>
        <p:spPr>
          <a:xfrm>
            <a:off x="3137544" y="2211014"/>
            <a:ext cx="4606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16411B"/>
                </a:solidFill>
                <a:ea typeface="Apple Color Emoji" pitchFamily="2" charset="0"/>
                <a:cs typeface="Al Nile" pitchFamily="2" charset="-78"/>
              </a:rPr>
              <a:t>SAMEDI 29/03</a:t>
            </a:r>
          </a:p>
        </p:txBody>
      </p:sp>
    </p:spTree>
    <p:extLst>
      <p:ext uri="{BB962C8B-B14F-4D97-AF65-F5344CB8AC3E}">
        <p14:creationId xmlns:p14="http://schemas.microsoft.com/office/powerpoint/2010/main" val="4019919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@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582BBF-2406-2C7E-DC41-794E6D0C5D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8" name="Picture 4" descr="Green Jungle PPT Backgrounds">
            <a:extLst>
              <a:ext uri="{FF2B5EF4-FFF2-40B4-BE49-F238E27FC236}">
                <a16:creationId xmlns:a16="http://schemas.microsoft.com/office/drawing/2014/main" id="{FDC47A2B-AA66-C024-5059-811BEE10C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oogle Shape;4556;p67">
            <a:extLst>
              <a:ext uri="{FF2B5EF4-FFF2-40B4-BE49-F238E27FC236}">
                <a16:creationId xmlns:a16="http://schemas.microsoft.com/office/drawing/2014/main" id="{2145FC31-7B2D-6EBE-A726-E455E65C5A0F}"/>
              </a:ext>
            </a:extLst>
          </p:cNvPr>
          <p:cNvGrpSpPr/>
          <p:nvPr/>
        </p:nvGrpSpPr>
        <p:grpSpPr>
          <a:xfrm>
            <a:off x="189186" y="2057890"/>
            <a:ext cx="11887199" cy="1030646"/>
            <a:chOff x="6336019" y="3733725"/>
            <a:chExt cx="2566206" cy="351310"/>
          </a:xfrm>
          <a:solidFill>
            <a:srgbClr val="F9DFAD"/>
          </a:solidFill>
        </p:grpSpPr>
        <p:sp>
          <p:nvSpPr>
            <p:cNvPr id="11" name="Google Shape;4557;p67">
              <a:extLst>
                <a:ext uri="{FF2B5EF4-FFF2-40B4-BE49-F238E27FC236}">
                  <a16:creationId xmlns:a16="http://schemas.microsoft.com/office/drawing/2014/main" id="{4667445E-F996-E824-EB8D-557E4C190277}"/>
                </a:ext>
              </a:extLst>
            </p:cNvPr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grpFill/>
            <a:ln w="31750" cap="flat" cmpd="sng">
              <a:solidFill>
                <a:schemeClr val="tx1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558;p67">
              <a:extLst>
                <a:ext uri="{FF2B5EF4-FFF2-40B4-BE49-F238E27FC236}">
                  <a16:creationId xmlns:a16="http://schemas.microsoft.com/office/drawing/2014/main" id="{164BD3A0-D4D6-6751-0A69-021499609026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grpFill/>
            <a:ln w="31750" cap="flat" cmpd="sng">
              <a:solidFill>
                <a:schemeClr val="tx1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59;p67">
              <a:extLst>
                <a:ext uri="{FF2B5EF4-FFF2-40B4-BE49-F238E27FC236}">
                  <a16:creationId xmlns:a16="http://schemas.microsoft.com/office/drawing/2014/main" id="{818EF98E-EFEC-BA44-0B35-65E398368860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grpFill/>
            <a:ln w="31750" cap="flat" cmpd="sng">
              <a:solidFill>
                <a:schemeClr val="tx1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560;p67">
              <a:extLst>
                <a:ext uri="{FF2B5EF4-FFF2-40B4-BE49-F238E27FC236}">
                  <a16:creationId xmlns:a16="http://schemas.microsoft.com/office/drawing/2014/main" id="{5B432432-7A6A-9C55-E788-9025DF5944BA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grpFill/>
            <a:ln w="31750" cap="flat" cmpd="sng">
              <a:solidFill>
                <a:schemeClr val="tx1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Ellipse 16">
            <a:extLst>
              <a:ext uri="{FF2B5EF4-FFF2-40B4-BE49-F238E27FC236}">
                <a16:creationId xmlns:a16="http://schemas.microsoft.com/office/drawing/2014/main" id="{DC735E0C-A69E-BD75-B7E6-1C6A6D6F4FA8}"/>
              </a:ext>
            </a:extLst>
          </p:cNvPr>
          <p:cNvSpPr/>
          <p:nvPr/>
        </p:nvSpPr>
        <p:spPr>
          <a:xfrm>
            <a:off x="-306421" y="3220963"/>
            <a:ext cx="2491479" cy="3106672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1600"/>
              </a:spcBef>
              <a:spcAft>
                <a:spcPts val="1600"/>
              </a:spcAft>
            </a:pPr>
            <a:r>
              <a:rPr lang="fr-BE" sz="24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FIN DE LA COURSE</a:t>
            </a:r>
          </a:p>
          <a:p>
            <a:pPr algn="ctr" rtl="0">
              <a:spcBef>
                <a:spcPts val="1600"/>
              </a:spcBef>
              <a:spcAft>
                <a:spcPts val="1600"/>
              </a:spcAft>
            </a:pPr>
            <a:r>
              <a:rPr lang="fr-BE" sz="2000" b="1" dirty="0">
                <a:solidFill>
                  <a:srgbClr val="F9DFAD"/>
                </a:solidFill>
                <a:latin typeface="Didact Gothic" pitchFamily="2" charset="0"/>
              </a:rPr>
              <a:t>(changement d’heure)</a:t>
            </a:r>
            <a:endParaRPr lang="fr-FR" sz="2000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4BFA563-0100-595E-768E-E9C561BE3565}"/>
              </a:ext>
            </a:extLst>
          </p:cNvPr>
          <p:cNvCxnSpPr>
            <a:cxnSpLocks/>
          </p:cNvCxnSpPr>
          <p:nvPr/>
        </p:nvCxnSpPr>
        <p:spPr>
          <a:xfrm flipV="1">
            <a:off x="995544" y="1403773"/>
            <a:ext cx="0" cy="681006"/>
          </a:xfrm>
          <a:prstGeom prst="line">
            <a:avLst/>
          </a:prstGeom>
          <a:ln w="857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317E061-0044-F59F-1D18-55CB55525184}"/>
              </a:ext>
            </a:extLst>
          </p:cNvPr>
          <p:cNvCxnSpPr>
            <a:cxnSpLocks/>
          </p:cNvCxnSpPr>
          <p:nvPr/>
        </p:nvCxnSpPr>
        <p:spPr>
          <a:xfrm flipV="1">
            <a:off x="7374715" y="1389073"/>
            <a:ext cx="0" cy="681006"/>
          </a:xfrm>
          <a:prstGeom prst="line">
            <a:avLst/>
          </a:prstGeom>
          <a:ln w="857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85F75DF-6CD7-B509-EF7F-5291C250F473}"/>
              </a:ext>
            </a:extLst>
          </p:cNvPr>
          <p:cNvCxnSpPr>
            <a:cxnSpLocks/>
          </p:cNvCxnSpPr>
          <p:nvPr/>
        </p:nvCxnSpPr>
        <p:spPr>
          <a:xfrm flipV="1">
            <a:off x="3004806" y="1389073"/>
            <a:ext cx="0" cy="681006"/>
          </a:xfrm>
          <a:prstGeom prst="line">
            <a:avLst/>
          </a:prstGeom>
          <a:ln w="857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0CCAE5CA-75C8-22B6-3203-BAB67EDB9F56}"/>
              </a:ext>
            </a:extLst>
          </p:cNvPr>
          <p:cNvSpPr txBox="1"/>
          <p:nvPr/>
        </p:nvSpPr>
        <p:spPr>
          <a:xfrm>
            <a:off x="189186" y="644198"/>
            <a:ext cx="1762122" cy="76944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Apple Color Emoji" pitchFamily="2" charset="0"/>
                <a:cs typeface="Al Nile" pitchFamily="2" charset="-78"/>
              </a:rPr>
              <a:t>12H30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E3124BD-620B-3CBE-A459-ECFF1A286112}"/>
              </a:ext>
            </a:extLst>
          </p:cNvPr>
          <p:cNvSpPr txBox="1"/>
          <p:nvPr/>
        </p:nvSpPr>
        <p:spPr>
          <a:xfrm>
            <a:off x="6493654" y="634332"/>
            <a:ext cx="1762122" cy="76944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Apple Color Emoji" pitchFamily="2" charset="0"/>
                <a:cs typeface="Al Nile" pitchFamily="2" charset="-78"/>
              </a:rPr>
              <a:t>15H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F5A4594-AF61-990E-3F97-375D2B45730F}"/>
              </a:ext>
            </a:extLst>
          </p:cNvPr>
          <p:cNvSpPr txBox="1"/>
          <p:nvPr/>
        </p:nvSpPr>
        <p:spPr>
          <a:xfrm>
            <a:off x="2119519" y="624257"/>
            <a:ext cx="1762122" cy="76944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Apple Color Emoji" pitchFamily="2" charset="0"/>
                <a:cs typeface="Al Nile" pitchFamily="2" charset="-78"/>
              </a:rPr>
              <a:t>13H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96086BC-343E-CD44-49FC-59C4551E11C9}"/>
              </a:ext>
            </a:extLst>
          </p:cNvPr>
          <p:cNvSpPr/>
          <p:nvPr/>
        </p:nvSpPr>
        <p:spPr>
          <a:xfrm>
            <a:off x="1656654" y="3189034"/>
            <a:ext cx="2696305" cy="3170529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2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RASSEMBLEMENT OBLIGATOIRE AU KIOSQUE</a:t>
            </a:r>
            <a:endParaRPr lang="fr-BE" sz="2200" b="1" i="0" u="none" strike="noStrike" dirty="0">
              <a:solidFill>
                <a:srgbClr val="F9DFAD"/>
              </a:solidFill>
              <a:effectLst/>
              <a:latin typeface="Didact Gothic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8012CFC-B2F4-DF84-AC31-7FBA0259B2FC}"/>
              </a:ext>
            </a:extLst>
          </p:cNvPr>
          <p:cNvSpPr/>
          <p:nvPr/>
        </p:nvSpPr>
        <p:spPr>
          <a:xfrm>
            <a:off x="6117637" y="3229657"/>
            <a:ext cx="2514156" cy="3345880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Début des tâches </a:t>
            </a:r>
            <a:endParaRPr lang="fr-BE" sz="2000" b="1" dirty="0">
              <a:solidFill>
                <a:srgbClr val="F9DFAD"/>
              </a:solidFill>
              <a:effectLst/>
              <a:latin typeface="Didact Gothic" pitchFamily="2" charset="0"/>
            </a:endParaRPr>
          </a:p>
          <a:p>
            <a:pPr algn="ctr" rtl="0">
              <a:spcBef>
                <a:spcPts val="1600"/>
              </a:spcBef>
              <a:spcAft>
                <a:spcPts val="0"/>
              </a:spcAft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Ouverture des dépôts SNJ </a:t>
            </a:r>
            <a:endParaRPr lang="fr-BE" sz="2000" b="1" dirty="0">
              <a:solidFill>
                <a:srgbClr val="F9DFAD"/>
              </a:solidFill>
              <a:effectLst/>
              <a:latin typeface="Didact Gothic" pitchFamily="2" charset="0"/>
            </a:endParaRPr>
          </a:p>
          <a:p>
            <a:pPr algn="ctr" rtl="0">
              <a:spcBef>
                <a:spcPts val="0"/>
              </a:spcBef>
              <a:spcAft>
                <a:spcPts val="1600"/>
              </a:spcAft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(un seul trajet par section)</a:t>
            </a:r>
            <a:endParaRPr lang="fr-BE" sz="2000" b="1" dirty="0">
              <a:solidFill>
                <a:srgbClr val="F9DFAD"/>
              </a:solidFill>
              <a:effectLst/>
              <a:latin typeface="Didact Gothic" pitchFamily="2" charset="0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6D321BD-B819-3250-7D8D-6D35C74DBCC8}"/>
              </a:ext>
            </a:extLst>
          </p:cNvPr>
          <p:cNvSpPr/>
          <p:nvPr/>
        </p:nvSpPr>
        <p:spPr>
          <a:xfrm>
            <a:off x="3890033" y="3101914"/>
            <a:ext cx="2696305" cy="3627669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000" b="0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Ouverture barrières IN et OUT.</a:t>
            </a:r>
            <a:endParaRPr lang="fr-BE" sz="2800" b="0" dirty="0">
              <a:solidFill>
                <a:srgbClr val="F9DFAD"/>
              </a:solidFill>
              <a:effectLst/>
              <a:latin typeface="Didact Gothic" pitchFamily="2" charset="0"/>
            </a:endParaRPr>
          </a:p>
          <a:p>
            <a:pPr algn="ctr" rtl="0">
              <a:spcBef>
                <a:spcPts val="1600"/>
              </a:spcBef>
              <a:spcAft>
                <a:spcPts val="0"/>
              </a:spcAft>
            </a:pPr>
            <a:r>
              <a:rPr lang="fr-BE" sz="2000" b="0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Début démontage des tentes/emplacements (UNIQUEMENT APRÈS vérification).</a:t>
            </a:r>
            <a:endParaRPr lang="fr-BE" sz="2800" b="0" dirty="0">
              <a:solidFill>
                <a:srgbClr val="F9DFAD"/>
              </a:solidFill>
              <a:effectLst/>
              <a:latin typeface="Didact Gothic" pitchFamily="2" charset="0"/>
            </a:endParaRP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83EBEDB0-CFE8-247A-6DB8-CB8D9092E0C7}"/>
              </a:ext>
            </a:extLst>
          </p:cNvPr>
          <p:cNvCxnSpPr>
            <a:cxnSpLocks/>
          </p:cNvCxnSpPr>
          <p:nvPr/>
        </p:nvCxnSpPr>
        <p:spPr>
          <a:xfrm flipV="1">
            <a:off x="5222184" y="1376884"/>
            <a:ext cx="0" cy="681006"/>
          </a:xfrm>
          <a:prstGeom prst="line">
            <a:avLst/>
          </a:prstGeom>
          <a:ln w="857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97664717-7ED2-01F7-B453-5A529054006B}"/>
              </a:ext>
            </a:extLst>
          </p:cNvPr>
          <p:cNvSpPr txBox="1"/>
          <p:nvPr/>
        </p:nvSpPr>
        <p:spPr>
          <a:xfrm>
            <a:off x="4378627" y="653696"/>
            <a:ext cx="1762122" cy="76944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Apple Color Emoji" pitchFamily="2" charset="0"/>
                <a:cs typeface="Al Nile" pitchFamily="2" charset="-78"/>
              </a:rPr>
              <a:t>14H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DA45B28-1C84-C5A0-E798-E3C83AF189BA}"/>
              </a:ext>
            </a:extLst>
          </p:cNvPr>
          <p:cNvSpPr txBox="1"/>
          <p:nvPr/>
        </p:nvSpPr>
        <p:spPr>
          <a:xfrm>
            <a:off x="3137544" y="2211014"/>
            <a:ext cx="4606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16411B"/>
                </a:solidFill>
                <a:ea typeface="Apple Color Emoji" pitchFamily="2" charset="0"/>
                <a:cs typeface="Al Nile" pitchFamily="2" charset="-78"/>
              </a:rPr>
              <a:t>DIMANCHE 30/03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EAE93AD-963D-0AAB-69E6-1F7AB5DC4836}"/>
              </a:ext>
            </a:extLst>
          </p:cNvPr>
          <p:cNvSpPr/>
          <p:nvPr/>
        </p:nvSpPr>
        <p:spPr>
          <a:xfrm>
            <a:off x="8053387" y="3255962"/>
            <a:ext cx="2323670" cy="3319575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000" b="0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Fermeture des barrières. </a:t>
            </a:r>
            <a:endParaRPr lang="fr-BE" sz="2000" b="0" dirty="0">
              <a:solidFill>
                <a:srgbClr val="F9DFAD"/>
              </a:solidFill>
              <a:effectLst/>
              <a:latin typeface="Didact Gothic" pitchFamily="2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fr-BE" sz="2000" b="0" dirty="0">
                <a:solidFill>
                  <a:srgbClr val="F9DFAD"/>
                </a:solidFill>
                <a:effectLst/>
                <a:latin typeface="Didact Gothic" pitchFamily="2" charset="0"/>
              </a:rPr>
            </a:br>
            <a:r>
              <a:rPr lang="fr-BE" sz="2000" b="0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Tous les véhicules doivent avoir quittés le Bois de la Cambre</a:t>
            </a:r>
            <a:endParaRPr lang="fr-BE" sz="2000" b="1" dirty="0">
              <a:solidFill>
                <a:srgbClr val="F9DFAD"/>
              </a:solidFill>
              <a:effectLst/>
              <a:latin typeface="Didact Gothic" pitchFamily="2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54F4761-0EDB-0CD3-D436-785A332154CC}"/>
              </a:ext>
            </a:extLst>
          </p:cNvPr>
          <p:cNvSpPr/>
          <p:nvPr/>
        </p:nvSpPr>
        <p:spPr>
          <a:xfrm>
            <a:off x="9889972" y="3255962"/>
            <a:ext cx="2302028" cy="3288242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000" b="0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Fin de certaines tâches (si commencées à l’heure)</a:t>
            </a:r>
            <a:endParaRPr lang="fr-BE" sz="2000" b="0" dirty="0">
              <a:solidFill>
                <a:srgbClr val="F9DFAD"/>
              </a:solidFill>
              <a:effectLst/>
              <a:latin typeface="Didact Gothic" pitchFamily="2" charset="0"/>
            </a:endParaRPr>
          </a:p>
          <a:p>
            <a:pPr algn="ctr" rtl="0">
              <a:spcBef>
                <a:spcPts val="1600"/>
              </a:spcBef>
              <a:spcAft>
                <a:spcPts val="1600"/>
              </a:spcAft>
            </a:pPr>
            <a:r>
              <a:rPr lang="fr-BE" sz="2000" b="0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Départ des sections</a:t>
            </a:r>
            <a:endParaRPr lang="fr-BE" sz="2000" b="1" dirty="0">
              <a:solidFill>
                <a:srgbClr val="F9DFAD"/>
              </a:solidFill>
              <a:effectLst/>
              <a:latin typeface="Didact Gothic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AF5243-2BA6-0B42-19B0-CD8C6E8556A4}"/>
              </a:ext>
            </a:extLst>
          </p:cNvPr>
          <p:cNvSpPr txBox="1"/>
          <p:nvPr/>
        </p:nvSpPr>
        <p:spPr>
          <a:xfrm>
            <a:off x="8433289" y="607414"/>
            <a:ext cx="1639189" cy="76944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Apple Color Emoji" pitchFamily="2" charset="0"/>
                <a:cs typeface="Al Nile" pitchFamily="2" charset="-78"/>
              </a:rPr>
              <a:t>17H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87080B4-3146-FFBE-2449-10A924510A1D}"/>
              </a:ext>
            </a:extLst>
          </p:cNvPr>
          <p:cNvSpPr txBox="1"/>
          <p:nvPr/>
        </p:nvSpPr>
        <p:spPr>
          <a:xfrm>
            <a:off x="10186308" y="634332"/>
            <a:ext cx="1663383" cy="76944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Apple Color Emoji" pitchFamily="2" charset="0"/>
                <a:cs typeface="Al Nile" pitchFamily="2" charset="-78"/>
              </a:rPr>
              <a:t>19H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BF2538D-563C-9FF4-F76B-81284BD56AAE}"/>
              </a:ext>
            </a:extLst>
          </p:cNvPr>
          <p:cNvCxnSpPr>
            <a:cxnSpLocks/>
          </p:cNvCxnSpPr>
          <p:nvPr/>
        </p:nvCxnSpPr>
        <p:spPr>
          <a:xfrm flipV="1">
            <a:off x="9215222" y="1376884"/>
            <a:ext cx="0" cy="681006"/>
          </a:xfrm>
          <a:prstGeom prst="line">
            <a:avLst/>
          </a:prstGeom>
          <a:ln w="857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4550776-6186-6CCA-7274-561E6E76631A}"/>
              </a:ext>
            </a:extLst>
          </p:cNvPr>
          <p:cNvCxnSpPr>
            <a:cxnSpLocks/>
          </p:cNvCxnSpPr>
          <p:nvPr/>
        </p:nvCxnSpPr>
        <p:spPr>
          <a:xfrm flipV="1">
            <a:off x="11040986" y="1403773"/>
            <a:ext cx="0" cy="681006"/>
          </a:xfrm>
          <a:prstGeom prst="line">
            <a:avLst/>
          </a:prstGeom>
          <a:ln w="857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799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37F6480-55A1-5265-6E08-AF4759A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4" y="0"/>
            <a:ext cx="12428538" cy="6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16" name="Sous-titre 15">
            <a:extLst>
              <a:ext uri="{FF2B5EF4-FFF2-40B4-BE49-F238E27FC236}">
                <a16:creationId xmlns:a16="http://schemas.microsoft.com/office/drawing/2014/main" id="{F4CA5C96-F1AB-6619-E16F-15427F0C6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926517" y="6780239"/>
            <a:ext cx="9144000" cy="165576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1422A994-E924-D68F-9181-9529D50A9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id="{0403DD8F-D526-B27C-B78E-7F1B4204CE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F91A58D-E02D-CA58-DC39-153B16D53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723" y="4801944"/>
            <a:ext cx="3350510" cy="150114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138B4FF-F1B3-368C-464C-7AEDC1964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406" y="-189186"/>
            <a:ext cx="6425800" cy="6492274"/>
          </a:xfrm>
          <a:prstGeom prst="rect">
            <a:avLst/>
          </a:prstGeom>
        </p:spPr>
      </p:pic>
      <p:sp>
        <p:nvSpPr>
          <p:cNvPr id="23" name="Forme libre 22">
            <a:extLst>
              <a:ext uri="{FF2B5EF4-FFF2-40B4-BE49-F238E27FC236}">
                <a16:creationId xmlns:a16="http://schemas.microsoft.com/office/drawing/2014/main" id="{35195483-13EB-1137-8585-8DF38696FE4A}"/>
              </a:ext>
            </a:extLst>
          </p:cNvPr>
          <p:cNvSpPr>
            <a:spLocks/>
          </p:cNvSpPr>
          <p:nvPr/>
        </p:nvSpPr>
        <p:spPr>
          <a:xfrm>
            <a:off x="2774731" y="956441"/>
            <a:ext cx="2170128" cy="1224000"/>
          </a:xfrm>
          <a:custGeom>
            <a:avLst/>
            <a:gdLst>
              <a:gd name="connsiteX0" fmla="*/ 0 w 2170128"/>
              <a:gd name="connsiteY0" fmla="*/ 0 h 1019504"/>
              <a:gd name="connsiteX1" fmla="*/ 21021 w 2170128"/>
              <a:gd name="connsiteY1" fmla="*/ 168166 h 1019504"/>
              <a:gd name="connsiteX2" fmla="*/ 42041 w 2170128"/>
              <a:gd name="connsiteY2" fmla="*/ 241738 h 1019504"/>
              <a:gd name="connsiteX3" fmla="*/ 73572 w 2170128"/>
              <a:gd name="connsiteY3" fmla="*/ 346842 h 1019504"/>
              <a:gd name="connsiteX4" fmla="*/ 178676 w 2170128"/>
              <a:gd name="connsiteY4" fmla="*/ 536028 h 1019504"/>
              <a:gd name="connsiteX5" fmla="*/ 241738 w 2170128"/>
              <a:gd name="connsiteY5" fmla="*/ 630621 h 1019504"/>
              <a:gd name="connsiteX6" fmla="*/ 315310 w 2170128"/>
              <a:gd name="connsiteY6" fmla="*/ 704193 h 1019504"/>
              <a:gd name="connsiteX7" fmla="*/ 346841 w 2170128"/>
              <a:gd name="connsiteY7" fmla="*/ 735725 h 1019504"/>
              <a:gd name="connsiteX8" fmla="*/ 378372 w 2170128"/>
              <a:gd name="connsiteY8" fmla="*/ 767256 h 1019504"/>
              <a:gd name="connsiteX9" fmla="*/ 462455 w 2170128"/>
              <a:gd name="connsiteY9" fmla="*/ 809297 h 1019504"/>
              <a:gd name="connsiteX10" fmla="*/ 493986 w 2170128"/>
              <a:gd name="connsiteY10" fmla="*/ 819807 h 1019504"/>
              <a:gd name="connsiteX11" fmla="*/ 536028 w 2170128"/>
              <a:gd name="connsiteY11" fmla="*/ 840828 h 1019504"/>
              <a:gd name="connsiteX12" fmla="*/ 641131 w 2170128"/>
              <a:gd name="connsiteY12" fmla="*/ 882869 h 1019504"/>
              <a:gd name="connsiteX13" fmla="*/ 714703 w 2170128"/>
              <a:gd name="connsiteY13" fmla="*/ 893380 h 1019504"/>
              <a:gd name="connsiteX14" fmla="*/ 872359 w 2170128"/>
              <a:gd name="connsiteY14" fmla="*/ 935421 h 1019504"/>
              <a:gd name="connsiteX15" fmla="*/ 956441 w 2170128"/>
              <a:gd name="connsiteY15" fmla="*/ 945931 h 1019504"/>
              <a:gd name="connsiteX16" fmla="*/ 1124607 w 2170128"/>
              <a:gd name="connsiteY16" fmla="*/ 987973 h 1019504"/>
              <a:gd name="connsiteX17" fmla="*/ 1208690 w 2170128"/>
              <a:gd name="connsiteY17" fmla="*/ 1008993 h 1019504"/>
              <a:gd name="connsiteX18" fmla="*/ 1282262 w 2170128"/>
              <a:gd name="connsiteY18" fmla="*/ 1019504 h 1019504"/>
              <a:gd name="connsiteX19" fmla="*/ 1660635 w 2170128"/>
              <a:gd name="connsiteY19" fmla="*/ 1008993 h 1019504"/>
              <a:gd name="connsiteX20" fmla="*/ 1723697 w 2170128"/>
              <a:gd name="connsiteY20" fmla="*/ 998483 h 1019504"/>
              <a:gd name="connsiteX21" fmla="*/ 1912883 w 2170128"/>
              <a:gd name="connsiteY21" fmla="*/ 914400 h 1019504"/>
              <a:gd name="connsiteX22" fmla="*/ 1944414 w 2170128"/>
              <a:gd name="connsiteY22" fmla="*/ 882869 h 1019504"/>
              <a:gd name="connsiteX23" fmla="*/ 1986455 w 2170128"/>
              <a:gd name="connsiteY23" fmla="*/ 851338 h 1019504"/>
              <a:gd name="connsiteX24" fmla="*/ 2091559 w 2170128"/>
              <a:gd name="connsiteY24" fmla="*/ 735725 h 1019504"/>
              <a:gd name="connsiteX25" fmla="*/ 2133600 w 2170128"/>
              <a:gd name="connsiteY25" fmla="*/ 630621 h 1019504"/>
              <a:gd name="connsiteX26" fmla="*/ 2165131 w 2170128"/>
              <a:gd name="connsiteY26" fmla="*/ 493987 h 1019504"/>
              <a:gd name="connsiteX27" fmla="*/ 2112579 w 2170128"/>
              <a:gd name="connsiteY27" fmla="*/ 220718 h 1019504"/>
              <a:gd name="connsiteX28" fmla="*/ 2049517 w 2170128"/>
              <a:gd name="connsiteY28" fmla="*/ 199697 h 1019504"/>
              <a:gd name="connsiteX29" fmla="*/ 1797269 w 2170128"/>
              <a:gd name="connsiteY29" fmla="*/ 241738 h 1019504"/>
              <a:gd name="connsiteX30" fmla="*/ 1681655 w 2170128"/>
              <a:gd name="connsiteY30" fmla="*/ 315311 h 1019504"/>
              <a:gd name="connsiteX31" fmla="*/ 1545021 w 2170128"/>
              <a:gd name="connsiteY31" fmla="*/ 430925 h 1019504"/>
              <a:gd name="connsiteX32" fmla="*/ 1502979 w 2170128"/>
              <a:gd name="connsiteY32" fmla="*/ 472966 h 1019504"/>
              <a:gd name="connsiteX33" fmla="*/ 1460938 w 2170128"/>
              <a:gd name="connsiteY33" fmla="*/ 536028 h 1019504"/>
              <a:gd name="connsiteX34" fmla="*/ 1397876 w 2170128"/>
              <a:gd name="connsiteY34" fmla="*/ 620111 h 1019504"/>
              <a:gd name="connsiteX35" fmla="*/ 1366345 w 2170128"/>
              <a:gd name="connsiteY35" fmla="*/ 662152 h 1019504"/>
              <a:gd name="connsiteX36" fmla="*/ 1313793 w 2170128"/>
              <a:gd name="connsiteY36" fmla="*/ 725214 h 10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70128" h="1019504">
                <a:moveTo>
                  <a:pt x="0" y="0"/>
                </a:moveTo>
                <a:cubicBezTo>
                  <a:pt x="2906" y="26156"/>
                  <a:pt x="14097" y="135854"/>
                  <a:pt x="21021" y="168166"/>
                </a:cubicBezTo>
                <a:cubicBezTo>
                  <a:pt x="26365" y="193105"/>
                  <a:pt x="35330" y="217131"/>
                  <a:pt x="42041" y="241738"/>
                </a:cubicBezTo>
                <a:cubicBezTo>
                  <a:pt x="53553" y="283950"/>
                  <a:pt x="54692" y="302788"/>
                  <a:pt x="73572" y="346842"/>
                </a:cubicBezTo>
                <a:cubicBezTo>
                  <a:pt x="103727" y="417204"/>
                  <a:pt x="138814" y="469591"/>
                  <a:pt x="178676" y="536028"/>
                </a:cubicBezTo>
                <a:cubicBezTo>
                  <a:pt x="198194" y="568558"/>
                  <a:pt x="215979" y="602286"/>
                  <a:pt x="241738" y="630621"/>
                </a:cubicBezTo>
                <a:cubicBezTo>
                  <a:pt x="265068" y="656284"/>
                  <a:pt x="290786" y="679669"/>
                  <a:pt x="315310" y="704193"/>
                </a:cubicBezTo>
                <a:lnTo>
                  <a:pt x="346841" y="735725"/>
                </a:lnTo>
                <a:cubicBezTo>
                  <a:pt x="357351" y="746235"/>
                  <a:pt x="364271" y="762556"/>
                  <a:pt x="378372" y="767256"/>
                </a:cubicBezTo>
                <a:cubicBezTo>
                  <a:pt x="449474" y="790956"/>
                  <a:pt x="363172" y="759656"/>
                  <a:pt x="462455" y="809297"/>
                </a:cubicBezTo>
                <a:cubicBezTo>
                  <a:pt x="472364" y="814252"/>
                  <a:pt x="483803" y="815443"/>
                  <a:pt x="493986" y="819807"/>
                </a:cubicBezTo>
                <a:cubicBezTo>
                  <a:pt x="508387" y="825979"/>
                  <a:pt x="521627" y="834656"/>
                  <a:pt x="536028" y="840828"/>
                </a:cubicBezTo>
                <a:cubicBezTo>
                  <a:pt x="570710" y="855692"/>
                  <a:pt x="603777" y="877532"/>
                  <a:pt x="641131" y="882869"/>
                </a:cubicBezTo>
                <a:cubicBezTo>
                  <a:pt x="665655" y="886373"/>
                  <a:pt x="690480" y="888189"/>
                  <a:pt x="714703" y="893380"/>
                </a:cubicBezTo>
                <a:cubicBezTo>
                  <a:pt x="862096" y="924964"/>
                  <a:pt x="711381" y="905238"/>
                  <a:pt x="872359" y="935421"/>
                </a:cubicBezTo>
                <a:cubicBezTo>
                  <a:pt x="900121" y="940626"/>
                  <a:pt x="928414" y="942428"/>
                  <a:pt x="956441" y="945931"/>
                </a:cubicBezTo>
                <a:lnTo>
                  <a:pt x="1124607" y="987973"/>
                </a:lnTo>
                <a:cubicBezTo>
                  <a:pt x="1152635" y="994980"/>
                  <a:pt x="1180090" y="1004907"/>
                  <a:pt x="1208690" y="1008993"/>
                </a:cubicBezTo>
                <a:lnTo>
                  <a:pt x="1282262" y="1019504"/>
                </a:lnTo>
                <a:lnTo>
                  <a:pt x="1660635" y="1008993"/>
                </a:lnTo>
                <a:cubicBezTo>
                  <a:pt x="1681921" y="1007979"/>
                  <a:pt x="1703356" y="1004839"/>
                  <a:pt x="1723697" y="998483"/>
                </a:cubicBezTo>
                <a:cubicBezTo>
                  <a:pt x="1737626" y="994130"/>
                  <a:pt x="1894930" y="932353"/>
                  <a:pt x="1912883" y="914400"/>
                </a:cubicBezTo>
                <a:cubicBezTo>
                  <a:pt x="1923393" y="903890"/>
                  <a:pt x="1933129" y="892542"/>
                  <a:pt x="1944414" y="882869"/>
                </a:cubicBezTo>
                <a:cubicBezTo>
                  <a:pt x="1957714" y="871469"/>
                  <a:pt x="1973493" y="863121"/>
                  <a:pt x="1986455" y="851338"/>
                </a:cubicBezTo>
                <a:cubicBezTo>
                  <a:pt x="2021104" y="819839"/>
                  <a:pt x="2065134" y="778006"/>
                  <a:pt x="2091559" y="735725"/>
                </a:cubicBezTo>
                <a:cubicBezTo>
                  <a:pt x="2112205" y="702690"/>
                  <a:pt x="2122166" y="667781"/>
                  <a:pt x="2133600" y="630621"/>
                </a:cubicBezTo>
                <a:cubicBezTo>
                  <a:pt x="2158033" y="551216"/>
                  <a:pt x="2152469" y="569960"/>
                  <a:pt x="2165131" y="493987"/>
                </a:cubicBezTo>
                <a:cubicBezTo>
                  <a:pt x="2162429" y="462911"/>
                  <a:pt x="2197700" y="268008"/>
                  <a:pt x="2112579" y="220718"/>
                </a:cubicBezTo>
                <a:cubicBezTo>
                  <a:pt x="2093210" y="209957"/>
                  <a:pt x="2070538" y="206704"/>
                  <a:pt x="2049517" y="199697"/>
                </a:cubicBezTo>
                <a:cubicBezTo>
                  <a:pt x="1959828" y="210249"/>
                  <a:pt x="1879883" y="209964"/>
                  <a:pt x="1797269" y="241738"/>
                </a:cubicBezTo>
                <a:cubicBezTo>
                  <a:pt x="1721001" y="271071"/>
                  <a:pt x="1746011" y="270261"/>
                  <a:pt x="1681655" y="315311"/>
                </a:cubicBezTo>
                <a:cubicBezTo>
                  <a:pt x="1566264" y="396085"/>
                  <a:pt x="1699526" y="276420"/>
                  <a:pt x="1545021" y="430925"/>
                </a:cubicBezTo>
                <a:cubicBezTo>
                  <a:pt x="1531007" y="444939"/>
                  <a:pt x="1513972" y="456476"/>
                  <a:pt x="1502979" y="472966"/>
                </a:cubicBezTo>
                <a:cubicBezTo>
                  <a:pt x="1488965" y="493987"/>
                  <a:pt x="1475622" y="515470"/>
                  <a:pt x="1460938" y="536028"/>
                </a:cubicBezTo>
                <a:cubicBezTo>
                  <a:pt x="1440575" y="564537"/>
                  <a:pt x="1418897" y="592083"/>
                  <a:pt x="1397876" y="620111"/>
                </a:cubicBezTo>
                <a:cubicBezTo>
                  <a:pt x="1387366" y="634125"/>
                  <a:pt x="1376062" y="647577"/>
                  <a:pt x="1366345" y="662152"/>
                </a:cubicBezTo>
                <a:cubicBezTo>
                  <a:pt x="1322360" y="728129"/>
                  <a:pt x="1349567" y="725214"/>
                  <a:pt x="1313793" y="725214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9D74916-B4DE-1F7B-932D-1E5E3FF82F0D}"/>
              </a:ext>
            </a:extLst>
          </p:cNvPr>
          <p:cNvSpPr txBox="1"/>
          <p:nvPr/>
        </p:nvSpPr>
        <p:spPr>
          <a:xfrm>
            <a:off x="4906072" y="399281"/>
            <a:ext cx="2785242" cy="1371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00A4A94-B6D8-F44C-743D-0BA2C47EF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407" y="477709"/>
            <a:ext cx="6048595" cy="590189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DEB6CCE-655C-AB11-3265-66F9C52EF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530" y="-189186"/>
            <a:ext cx="6425800" cy="64922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5714EF-60D0-CF7F-C444-0BE468B00A6A}"/>
              </a:ext>
            </a:extLst>
          </p:cNvPr>
          <p:cNvSpPr txBox="1"/>
          <p:nvPr/>
        </p:nvSpPr>
        <p:spPr>
          <a:xfrm>
            <a:off x="1124762" y="1227675"/>
            <a:ext cx="6567306" cy="2180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BE" sz="4800" b="1" dirty="0">
                <a:solidFill>
                  <a:srgbClr val="16411B"/>
                </a:solidFill>
                <a:latin typeface="Gill Sans Ultra Bold" panose="020B0A02020104020203" pitchFamily="34" charset="77"/>
              </a:rPr>
              <a:t>ACCES EN VOITURE</a:t>
            </a:r>
            <a:endParaRPr lang="fr-BE" sz="4800" b="1" dirty="0">
              <a:solidFill>
                <a:srgbClr val="16411B"/>
              </a:solidFill>
              <a:effectLst/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75879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CC19E1-43FA-D8DA-DBFF-A60BE9C61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 descr="Green Jungle PPT Backgrounds">
            <a:extLst>
              <a:ext uri="{FF2B5EF4-FFF2-40B4-BE49-F238E27FC236}">
                <a16:creationId xmlns:a16="http://schemas.microsoft.com/office/drawing/2014/main" id="{F58EE2B0-DD59-F14B-B5C7-6010AE495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6D6415-9CC7-7726-19A7-9F9227D92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7" y="1520824"/>
            <a:ext cx="7949175" cy="4478642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1601F0A-706F-636D-E286-F524960D5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357" y="1669408"/>
            <a:ext cx="10515600" cy="4351338"/>
          </a:xfrm>
        </p:spPr>
        <p:txBody>
          <a:bodyPr/>
          <a:lstStyle/>
          <a:p>
            <a:pPr marL="127000" indent="0" algn="l" fontAlgn="base"/>
            <a:r>
              <a:rPr lang="fr-BE" b="1" u="sng" dirty="0">
                <a:solidFill>
                  <a:srgbClr val="16411B"/>
                </a:solidFill>
                <a:latin typeface="Helvetica" pitchFamily="2" charset="0"/>
              </a:rPr>
              <a:t>POUR LES STAFFS :</a:t>
            </a:r>
          </a:p>
          <a:p>
            <a:pPr marL="127000" indent="0" algn="l" fontAlgn="base">
              <a:buNone/>
            </a:pPr>
            <a:endParaRPr lang="fr-BE" b="1" u="sng" dirty="0">
              <a:solidFill>
                <a:srgbClr val="16411B"/>
              </a:solidFill>
              <a:latin typeface="Helvetica" pitchFamily="2" charset="0"/>
            </a:endParaRPr>
          </a:p>
          <a:p>
            <a:pPr marL="127000" indent="0" algn="l" fontAlgn="base"/>
            <a:r>
              <a:rPr lang="fr-BE" b="1" u="sng" dirty="0">
                <a:solidFill>
                  <a:srgbClr val="16411B"/>
                </a:solidFill>
                <a:latin typeface="Helvetica" pitchFamily="2" charset="0"/>
              </a:rPr>
              <a:t>SAMEDI 29/03 </a:t>
            </a:r>
          </a:p>
          <a:p>
            <a:pPr marL="127000" indent="0" algn="l" fontAlgn="base"/>
            <a:endParaRPr lang="fr-BE" b="1" u="sng" dirty="0">
              <a:solidFill>
                <a:srgbClr val="16411B"/>
              </a:solidFill>
              <a:latin typeface="Helvetica" pitchFamily="2" charset="0"/>
            </a:endParaRPr>
          </a:p>
          <a:p>
            <a:pPr marL="469900" indent="-342900" algn="l" fontAlgn="base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Laisser-passer unique</a:t>
            </a:r>
          </a:p>
          <a:p>
            <a:pPr marL="469900" indent="-342900" algn="l" fontAlgn="base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1 véhicule par section</a:t>
            </a:r>
          </a:p>
          <a:p>
            <a:pPr marL="469900" indent="-342900" algn="l" fontAlgn="base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Sens CONTRAIRE de la course</a:t>
            </a:r>
          </a:p>
          <a:p>
            <a:pPr marL="469900" indent="-342900" algn="l" fontAlgn="base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Déchargement rapide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C383EA-9031-40CD-1F8A-1C9F16E29B57}"/>
              </a:ext>
            </a:extLst>
          </p:cNvPr>
          <p:cNvSpPr txBox="1"/>
          <p:nvPr/>
        </p:nvSpPr>
        <p:spPr>
          <a:xfrm>
            <a:off x="701565" y="580915"/>
            <a:ext cx="4753303" cy="584775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ACCES EN VOITURE :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08F971B-029A-997A-399D-A421B6F4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34" y="195799"/>
            <a:ext cx="5069338" cy="646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547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CC19E1-43FA-D8DA-DBFF-A60BE9C61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 descr="Green Jungle PPT Backgrounds">
            <a:extLst>
              <a:ext uri="{FF2B5EF4-FFF2-40B4-BE49-F238E27FC236}">
                <a16:creationId xmlns:a16="http://schemas.microsoft.com/office/drawing/2014/main" id="{F58EE2B0-DD59-F14B-B5C7-6010AE495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6D6415-9CC7-7726-19A7-9F9227D92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7" y="1520824"/>
            <a:ext cx="7949175" cy="4478642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1601F0A-706F-636D-E286-F524960D5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357" y="1669408"/>
            <a:ext cx="10515600" cy="4351338"/>
          </a:xfrm>
        </p:spPr>
        <p:txBody>
          <a:bodyPr/>
          <a:lstStyle/>
          <a:p>
            <a:pPr marL="127000" indent="0" algn="l" fontAlgn="base"/>
            <a:r>
              <a:rPr lang="fr-BE" b="1" u="sng" dirty="0">
                <a:solidFill>
                  <a:srgbClr val="16411B"/>
                </a:solidFill>
                <a:latin typeface="Helvetica" pitchFamily="2" charset="0"/>
              </a:rPr>
              <a:t>POUR LES STAFFS :</a:t>
            </a:r>
          </a:p>
          <a:p>
            <a:pPr marL="127000" indent="0" algn="l" fontAlgn="base">
              <a:buNone/>
            </a:pPr>
            <a:endParaRPr lang="fr-BE" b="1" u="sng" dirty="0">
              <a:solidFill>
                <a:srgbClr val="16411B"/>
              </a:solidFill>
              <a:latin typeface="Helvetica" pitchFamily="2" charset="0"/>
            </a:endParaRPr>
          </a:p>
          <a:p>
            <a:pPr marL="127000" indent="0" algn="l" fontAlgn="base"/>
            <a:r>
              <a:rPr lang="fr-BE" b="1" u="sng" dirty="0">
                <a:solidFill>
                  <a:srgbClr val="16411B"/>
                </a:solidFill>
                <a:latin typeface="Helvetica" pitchFamily="2" charset="0"/>
              </a:rPr>
              <a:t>DIM	ANCHE 30/03 </a:t>
            </a:r>
          </a:p>
          <a:p>
            <a:pPr marL="127000" indent="0" algn="l" fontAlgn="base">
              <a:buNone/>
            </a:pPr>
            <a:endParaRPr lang="fr-BE" b="1" u="sng" dirty="0">
              <a:solidFill>
                <a:srgbClr val="16411B"/>
              </a:solidFill>
              <a:latin typeface="Helvetica" pitchFamily="2" charset="0"/>
            </a:endParaRPr>
          </a:p>
          <a:p>
            <a:pPr marL="469900" indent="-342900" algn="l" fontAlgn="base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Laisser-passer unique</a:t>
            </a:r>
          </a:p>
          <a:p>
            <a:pPr marL="469900" indent="-342900" algn="l" fontAlgn="base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1 véhicule par section</a:t>
            </a:r>
          </a:p>
          <a:p>
            <a:pPr marL="469900" indent="-342900" algn="l" fontAlgn="base">
              <a:buFont typeface="Arial" panose="020B0604020202020204" pitchFamily="34" charset="0"/>
              <a:buChar char="•"/>
            </a:pPr>
            <a:r>
              <a:rPr lang="fr-BE" b="1" u="sng" dirty="0">
                <a:solidFill>
                  <a:srgbClr val="16411B"/>
                </a:solidFill>
                <a:latin typeface="Helvetica" pitchFamily="2" charset="0"/>
              </a:rPr>
              <a:t>Sens</a:t>
            </a: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 de la course</a:t>
            </a:r>
          </a:p>
          <a:p>
            <a:pPr marL="469900" indent="-342900" algn="l" fontAlgn="base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Chargement rapide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C383EA-9031-40CD-1F8A-1C9F16E29B57}"/>
              </a:ext>
            </a:extLst>
          </p:cNvPr>
          <p:cNvSpPr txBox="1"/>
          <p:nvPr/>
        </p:nvSpPr>
        <p:spPr>
          <a:xfrm>
            <a:off x="701565" y="580915"/>
            <a:ext cx="4753303" cy="584775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ACCES EN VOITURE 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87830B-856F-CAF2-3311-9E057026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125" y="207359"/>
            <a:ext cx="5051214" cy="644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264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CC19E1-43FA-D8DA-DBFF-A60BE9C61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 descr="Green Jungle PPT Backgrounds">
            <a:extLst>
              <a:ext uri="{FF2B5EF4-FFF2-40B4-BE49-F238E27FC236}">
                <a16:creationId xmlns:a16="http://schemas.microsoft.com/office/drawing/2014/main" id="{F58EE2B0-DD59-F14B-B5C7-6010AE495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6D6415-9CC7-7726-19A7-9F9227D92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0" y="1184427"/>
            <a:ext cx="7723222" cy="4351338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1601F0A-706F-636D-E286-F524960D5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63" y="1561844"/>
            <a:ext cx="7456475" cy="4351338"/>
          </a:xfrm>
        </p:spPr>
        <p:txBody>
          <a:bodyPr/>
          <a:lstStyle/>
          <a:p>
            <a:pPr marL="127000" indent="0" algn="l" fontAlgn="base"/>
            <a:r>
              <a:rPr lang="fr-BE" sz="2400" b="1" u="sng" dirty="0">
                <a:solidFill>
                  <a:srgbClr val="16411B"/>
                </a:solidFill>
                <a:latin typeface="Helvetica" pitchFamily="2" charset="0"/>
              </a:rPr>
              <a:t>POUR LES ANIMES ( ZONES KISS AND RIDE)</a:t>
            </a:r>
          </a:p>
          <a:p>
            <a:pPr marL="127000" indent="0" algn="l" fontAlgn="base"/>
            <a:endParaRPr lang="fr-BE" sz="2400" b="1" u="sng" dirty="0">
              <a:solidFill>
                <a:srgbClr val="16411B"/>
              </a:solidFill>
              <a:latin typeface="Helvetica" pitchFamily="2" charset="0"/>
            </a:endParaRPr>
          </a:p>
          <a:p>
            <a:pPr marL="127000" indent="0" algn="l" fontAlgn="base"/>
            <a:r>
              <a:rPr lang="fr-BE" sz="2400" b="1" u="sng" dirty="0">
                <a:solidFill>
                  <a:srgbClr val="16411B"/>
                </a:solidFill>
                <a:latin typeface="Helvetica" pitchFamily="2" charset="0"/>
              </a:rPr>
              <a:t>SAMEDI ET DIMANCHE</a:t>
            </a:r>
          </a:p>
          <a:p>
            <a:pPr marL="127000" indent="0" algn="l" fontAlgn="base"/>
            <a:endParaRPr lang="fr-BE" sz="2400" b="1" u="sng" dirty="0">
              <a:solidFill>
                <a:srgbClr val="16411B"/>
              </a:solidFill>
              <a:latin typeface="Helvetica" pitchFamily="2" charset="0"/>
            </a:endParaRPr>
          </a:p>
          <a:p>
            <a:pPr marL="469900" indent="-342900" algn="l" fontAlgn="base"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rgbClr val="16411B"/>
                </a:solidFill>
                <a:latin typeface="Helvetica" pitchFamily="2" charset="0"/>
              </a:rPr>
              <a:t>2 zones de Kiss &amp; Ride</a:t>
            </a:r>
          </a:p>
          <a:p>
            <a:pPr marL="469900" indent="-342900" algn="l" fontAlgn="base"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rgbClr val="16411B"/>
                </a:solidFill>
                <a:latin typeface="Helvetica" pitchFamily="2" charset="0"/>
              </a:rPr>
              <a:t>RDV en dehors du Bois</a:t>
            </a:r>
          </a:p>
          <a:p>
            <a:pPr marL="469900" indent="-342900" algn="l" fontAlgn="base"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rgbClr val="16411B"/>
                </a:solidFill>
                <a:latin typeface="Helvetica" pitchFamily="2" charset="0"/>
              </a:rPr>
              <a:t>PAS de stationnement</a:t>
            </a:r>
          </a:p>
          <a:p>
            <a:pPr marL="469900" indent="-342900" algn="l" fontAlgn="base"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rgbClr val="16411B"/>
                </a:solidFill>
                <a:latin typeface="Helvetica" pitchFamily="2" charset="0"/>
              </a:rPr>
              <a:t>Pareil le dimanche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C383EA-9031-40CD-1F8A-1C9F16E29B57}"/>
              </a:ext>
            </a:extLst>
          </p:cNvPr>
          <p:cNvSpPr txBox="1"/>
          <p:nvPr/>
        </p:nvSpPr>
        <p:spPr>
          <a:xfrm>
            <a:off x="604960" y="443131"/>
            <a:ext cx="4753303" cy="584775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ACCES EN VOITURE :</a:t>
            </a:r>
          </a:p>
        </p:txBody>
      </p:sp>
      <p:pic>
        <p:nvPicPr>
          <p:cNvPr id="4" name="Pictur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F2ED69E6-0CBD-0816-05EF-902381AAC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05" y="2133819"/>
            <a:ext cx="6833995" cy="326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92F2839-A2D8-3845-BC55-ECC661A462F0}"/>
              </a:ext>
            </a:extLst>
          </p:cNvPr>
          <p:cNvSpPr txBox="1"/>
          <p:nvPr/>
        </p:nvSpPr>
        <p:spPr>
          <a:xfrm>
            <a:off x="1282261" y="5616805"/>
            <a:ext cx="8692055" cy="923330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marL="127000" indent="0" algn="l" fontAlgn="base"/>
            <a:r>
              <a:rPr lang="fr-BE" sz="1800" b="1" dirty="0">
                <a:solidFill>
                  <a:srgbClr val="16411B"/>
                </a:solidFill>
                <a:highlight>
                  <a:srgbClr val="FFFF00"/>
                </a:highlight>
                <a:latin typeface="Didact Gothic" pitchFamily="2" charset="0"/>
              </a:rPr>
              <a:t>/!\ SI POSSIBLE : EVITEZ-LES ! </a:t>
            </a:r>
          </a:p>
          <a:p>
            <a:pPr marL="127000" indent="0" algn="l" fontAlgn="base"/>
            <a:r>
              <a:rPr lang="fr-BE" sz="1800" b="1" dirty="0">
                <a:solidFill>
                  <a:srgbClr val="FFFFFF"/>
                </a:solidFill>
                <a:latin typeface="Didact Gothic" pitchFamily="2" charset="0"/>
              </a:rPr>
              <a:t>Nous vous encourageons grandement à donner rendez-vous aux parents en dehors du bois, le sens de circulation a changé et rend la situation complexe. </a:t>
            </a:r>
            <a:endParaRPr lang="fr-BE" dirty="0">
              <a:solidFill>
                <a:srgbClr val="FFFFFF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D1AAF9F-AED0-BEAC-9D31-2A84C8D59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6298" y="156995"/>
            <a:ext cx="1920742" cy="233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02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37F6480-55A1-5265-6E08-AF4759A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4" y="0"/>
            <a:ext cx="12428538" cy="6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16" name="Sous-titre 15">
            <a:extLst>
              <a:ext uri="{FF2B5EF4-FFF2-40B4-BE49-F238E27FC236}">
                <a16:creationId xmlns:a16="http://schemas.microsoft.com/office/drawing/2014/main" id="{F4CA5C96-F1AB-6619-E16F-15427F0C6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926517" y="6780239"/>
            <a:ext cx="9144000" cy="165576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1422A994-E924-D68F-9181-9529D50A9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id="{0403DD8F-D526-B27C-B78E-7F1B4204CE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F91A58D-E02D-CA58-DC39-153B16D53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723" y="4801944"/>
            <a:ext cx="3350510" cy="150114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138B4FF-F1B3-368C-464C-7AEDC1964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406" y="-189186"/>
            <a:ext cx="6425800" cy="6492274"/>
          </a:xfrm>
          <a:prstGeom prst="rect">
            <a:avLst/>
          </a:prstGeom>
        </p:spPr>
      </p:pic>
      <p:sp>
        <p:nvSpPr>
          <p:cNvPr id="23" name="Forme libre 22">
            <a:extLst>
              <a:ext uri="{FF2B5EF4-FFF2-40B4-BE49-F238E27FC236}">
                <a16:creationId xmlns:a16="http://schemas.microsoft.com/office/drawing/2014/main" id="{35195483-13EB-1137-8585-8DF38696FE4A}"/>
              </a:ext>
            </a:extLst>
          </p:cNvPr>
          <p:cNvSpPr>
            <a:spLocks/>
          </p:cNvSpPr>
          <p:nvPr/>
        </p:nvSpPr>
        <p:spPr>
          <a:xfrm>
            <a:off x="2774731" y="956441"/>
            <a:ext cx="2170128" cy="1224000"/>
          </a:xfrm>
          <a:custGeom>
            <a:avLst/>
            <a:gdLst>
              <a:gd name="connsiteX0" fmla="*/ 0 w 2170128"/>
              <a:gd name="connsiteY0" fmla="*/ 0 h 1019504"/>
              <a:gd name="connsiteX1" fmla="*/ 21021 w 2170128"/>
              <a:gd name="connsiteY1" fmla="*/ 168166 h 1019504"/>
              <a:gd name="connsiteX2" fmla="*/ 42041 w 2170128"/>
              <a:gd name="connsiteY2" fmla="*/ 241738 h 1019504"/>
              <a:gd name="connsiteX3" fmla="*/ 73572 w 2170128"/>
              <a:gd name="connsiteY3" fmla="*/ 346842 h 1019504"/>
              <a:gd name="connsiteX4" fmla="*/ 178676 w 2170128"/>
              <a:gd name="connsiteY4" fmla="*/ 536028 h 1019504"/>
              <a:gd name="connsiteX5" fmla="*/ 241738 w 2170128"/>
              <a:gd name="connsiteY5" fmla="*/ 630621 h 1019504"/>
              <a:gd name="connsiteX6" fmla="*/ 315310 w 2170128"/>
              <a:gd name="connsiteY6" fmla="*/ 704193 h 1019504"/>
              <a:gd name="connsiteX7" fmla="*/ 346841 w 2170128"/>
              <a:gd name="connsiteY7" fmla="*/ 735725 h 1019504"/>
              <a:gd name="connsiteX8" fmla="*/ 378372 w 2170128"/>
              <a:gd name="connsiteY8" fmla="*/ 767256 h 1019504"/>
              <a:gd name="connsiteX9" fmla="*/ 462455 w 2170128"/>
              <a:gd name="connsiteY9" fmla="*/ 809297 h 1019504"/>
              <a:gd name="connsiteX10" fmla="*/ 493986 w 2170128"/>
              <a:gd name="connsiteY10" fmla="*/ 819807 h 1019504"/>
              <a:gd name="connsiteX11" fmla="*/ 536028 w 2170128"/>
              <a:gd name="connsiteY11" fmla="*/ 840828 h 1019504"/>
              <a:gd name="connsiteX12" fmla="*/ 641131 w 2170128"/>
              <a:gd name="connsiteY12" fmla="*/ 882869 h 1019504"/>
              <a:gd name="connsiteX13" fmla="*/ 714703 w 2170128"/>
              <a:gd name="connsiteY13" fmla="*/ 893380 h 1019504"/>
              <a:gd name="connsiteX14" fmla="*/ 872359 w 2170128"/>
              <a:gd name="connsiteY14" fmla="*/ 935421 h 1019504"/>
              <a:gd name="connsiteX15" fmla="*/ 956441 w 2170128"/>
              <a:gd name="connsiteY15" fmla="*/ 945931 h 1019504"/>
              <a:gd name="connsiteX16" fmla="*/ 1124607 w 2170128"/>
              <a:gd name="connsiteY16" fmla="*/ 987973 h 1019504"/>
              <a:gd name="connsiteX17" fmla="*/ 1208690 w 2170128"/>
              <a:gd name="connsiteY17" fmla="*/ 1008993 h 1019504"/>
              <a:gd name="connsiteX18" fmla="*/ 1282262 w 2170128"/>
              <a:gd name="connsiteY18" fmla="*/ 1019504 h 1019504"/>
              <a:gd name="connsiteX19" fmla="*/ 1660635 w 2170128"/>
              <a:gd name="connsiteY19" fmla="*/ 1008993 h 1019504"/>
              <a:gd name="connsiteX20" fmla="*/ 1723697 w 2170128"/>
              <a:gd name="connsiteY20" fmla="*/ 998483 h 1019504"/>
              <a:gd name="connsiteX21" fmla="*/ 1912883 w 2170128"/>
              <a:gd name="connsiteY21" fmla="*/ 914400 h 1019504"/>
              <a:gd name="connsiteX22" fmla="*/ 1944414 w 2170128"/>
              <a:gd name="connsiteY22" fmla="*/ 882869 h 1019504"/>
              <a:gd name="connsiteX23" fmla="*/ 1986455 w 2170128"/>
              <a:gd name="connsiteY23" fmla="*/ 851338 h 1019504"/>
              <a:gd name="connsiteX24" fmla="*/ 2091559 w 2170128"/>
              <a:gd name="connsiteY24" fmla="*/ 735725 h 1019504"/>
              <a:gd name="connsiteX25" fmla="*/ 2133600 w 2170128"/>
              <a:gd name="connsiteY25" fmla="*/ 630621 h 1019504"/>
              <a:gd name="connsiteX26" fmla="*/ 2165131 w 2170128"/>
              <a:gd name="connsiteY26" fmla="*/ 493987 h 1019504"/>
              <a:gd name="connsiteX27" fmla="*/ 2112579 w 2170128"/>
              <a:gd name="connsiteY27" fmla="*/ 220718 h 1019504"/>
              <a:gd name="connsiteX28" fmla="*/ 2049517 w 2170128"/>
              <a:gd name="connsiteY28" fmla="*/ 199697 h 1019504"/>
              <a:gd name="connsiteX29" fmla="*/ 1797269 w 2170128"/>
              <a:gd name="connsiteY29" fmla="*/ 241738 h 1019504"/>
              <a:gd name="connsiteX30" fmla="*/ 1681655 w 2170128"/>
              <a:gd name="connsiteY30" fmla="*/ 315311 h 1019504"/>
              <a:gd name="connsiteX31" fmla="*/ 1545021 w 2170128"/>
              <a:gd name="connsiteY31" fmla="*/ 430925 h 1019504"/>
              <a:gd name="connsiteX32" fmla="*/ 1502979 w 2170128"/>
              <a:gd name="connsiteY32" fmla="*/ 472966 h 1019504"/>
              <a:gd name="connsiteX33" fmla="*/ 1460938 w 2170128"/>
              <a:gd name="connsiteY33" fmla="*/ 536028 h 1019504"/>
              <a:gd name="connsiteX34" fmla="*/ 1397876 w 2170128"/>
              <a:gd name="connsiteY34" fmla="*/ 620111 h 1019504"/>
              <a:gd name="connsiteX35" fmla="*/ 1366345 w 2170128"/>
              <a:gd name="connsiteY35" fmla="*/ 662152 h 1019504"/>
              <a:gd name="connsiteX36" fmla="*/ 1313793 w 2170128"/>
              <a:gd name="connsiteY36" fmla="*/ 725214 h 10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70128" h="1019504">
                <a:moveTo>
                  <a:pt x="0" y="0"/>
                </a:moveTo>
                <a:cubicBezTo>
                  <a:pt x="2906" y="26156"/>
                  <a:pt x="14097" y="135854"/>
                  <a:pt x="21021" y="168166"/>
                </a:cubicBezTo>
                <a:cubicBezTo>
                  <a:pt x="26365" y="193105"/>
                  <a:pt x="35330" y="217131"/>
                  <a:pt x="42041" y="241738"/>
                </a:cubicBezTo>
                <a:cubicBezTo>
                  <a:pt x="53553" y="283950"/>
                  <a:pt x="54692" y="302788"/>
                  <a:pt x="73572" y="346842"/>
                </a:cubicBezTo>
                <a:cubicBezTo>
                  <a:pt x="103727" y="417204"/>
                  <a:pt x="138814" y="469591"/>
                  <a:pt x="178676" y="536028"/>
                </a:cubicBezTo>
                <a:cubicBezTo>
                  <a:pt x="198194" y="568558"/>
                  <a:pt x="215979" y="602286"/>
                  <a:pt x="241738" y="630621"/>
                </a:cubicBezTo>
                <a:cubicBezTo>
                  <a:pt x="265068" y="656284"/>
                  <a:pt x="290786" y="679669"/>
                  <a:pt x="315310" y="704193"/>
                </a:cubicBezTo>
                <a:lnTo>
                  <a:pt x="346841" y="735725"/>
                </a:lnTo>
                <a:cubicBezTo>
                  <a:pt x="357351" y="746235"/>
                  <a:pt x="364271" y="762556"/>
                  <a:pt x="378372" y="767256"/>
                </a:cubicBezTo>
                <a:cubicBezTo>
                  <a:pt x="449474" y="790956"/>
                  <a:pt x="363172" y="759656"/>
                  <a:pt x="462455" y="809297"/>
                </a:cubicBezTo>
                <a:cubicBezTo>
                  <a:pt x="472364" y="814252"/>
                  <a:pt x="483803" y="815443"/>
                  <a:pt x="493986" y="819807"/>
                </a:cubicBezTo>
                <a:cubicBezTo>
                  <a:pt x="508387" y="825979"/>
                  <a:pt x="521627" y="834656"/>
                  <a:pt x="536028" y="840828"/>
                </a:cubicBezTo>
                <a:cubicBezTo>
                  <a:pt x="570710" y="855692"/>
                  <a:pt x="603777" y="877532"/>
                  <a:pt x="641131" y="882869"/>
                </a:cubicBezTo>
                <a:cubicBezTo>
                  <a:pt x="665655" y="886373"/>
                  <a:pt x="690480" y="888189"/>
                  <a:pt x="714703" y="893380"/>
                </a:cubicBezTo>
                <a:cubicBezTo>
                  <a:pt x="862096" y="924964"/>
                  <a:pt x="711381" y="905238"/>
                  <a:pt x="872359" y="935421"/>
                </a:cubicBezTo>
                <a:cubicBezTo>
                  <a:pt x="900121" y="940626"/>
                  <a:pt x="928414" y="942428"/>
                  <a:pt x="956441" y="945931"/>
                </a:cubicBezTo>
                <a:lnTo>
                  <a:pt x="1124607" y="987973"/>
                </a:lnTo>
                <a:cubicBezTo>
                  <a:pt x="1152635" y="994980"/>
                  <a:pt x="1180090" y="1004907"/>
                  <a:pt x="1208690" y="1008993"/>
                </a:cubicBezTo>
                <a:lnTo>
                  <a:pt x="1282262" y="1019504"/>
                </a:lnTo>
                <a:lnTo>
                  <a:pt x="1660635" y="1008993"/>
                </a:lnTo>
                <a:cubicBezTo>
                  <a:pt x="1681921" y="1007979"/>
                  <a:pt x="1703356" y="1004839"/>
                  <a:pt x="1723697" y="998483"/>
                </a:cubicBezTo>
                <a:cubicBezTo>
                  <a:pt x="1737626" y="994130"/>
                  <a:pt x="1894930" y="932353"/>
                  <a:pt x="1912883" y="914400"/>
                </a:cubicBezTo>
                <a:cubicBezTo>
                  <a:pt x="1923393" y="903890"/>
                  <a:pt x="1933129" y="892542"/>
                  <a:pt x="1944414" y="882869"/>
                </a:cubicBezTo>
                <a:cubicBezTo>
                  <a:pt x="1957714" y="871469"/>
                  <a:pt x="1973493" y="863121"/>
                  <a:pt x="1986455" y="851338"/>
                </a:cubicBezTo>
                <a:cubicBezTo>
                  <a:pt x="2021104" y="819839"/>
                  <a:pt x="2065134" y="778006"/>
                  <a:pt x="2091559" y="735725"/>
                </a:cubicBezTo>
                <a:cubicBezTo>
                  <a:pt x="2112205" y="702690"/>
                  <a:pt x="2122166" y="667781"/>
                  <a:pt x="2133600" y="630621"/>
                </a:cubicBezTo>
                <a:cubicBezTo>
                  <a:pt x="2158033" y="551216"/>
                  <a:pt x="2152469" y="569960"/>
                  <a:pt x="2165131" y="493987"/>
                </a:cubicBezTo>
                <a:cubicBezTo>
                  <a:pt x="2162429" y="462911"/>
                  <a:pt x="2197700" y="268008"/>
                  <a:pt x="2112579" y="220718"/>
                </a:cubicBezTo>
                <a:cubicBezTo>
                  <a:pt x="2093210" y="209957"/>
                  <a:pt x="2070538" y="206704"/>
                  <a:pt x="2049517" y="199697"/>
                </a:cubicBezTo>
                <a:cubicBezTo>
                  <a:pt x="1959828" y="210249"/>
                  <a:pt x="1879883" y="209964"/>
                  <a:pt x="1797269" y="241738"/>
                </a:cubicBezTo>
                <a:cubicBezTo>
                  <a:pt x="1721001" y="271071"/>
                  <a:pt x="1746011" y="270261"/>
                  <a:pt x="1681655" y="315311"/>
                </a:cubicBezTo>
                <a:cubicBezTo>
                  <a:pt x="1566264" y="396085"/>
                  <a:pt x="1699526" y="276420"/>
                  <a:pt x="1545021" y="430925"/>
                </a:cubicBezTo>
                <a:cubicBezTo>
                  <a:pt x="1531007" y="444939"/>
                  <a:pt x="1513972" y="456476"/>
                  <a:pt x="1502979" y="472966"/>
                </a:cubicBezTo>
                <a:cubicBezTo>
                  <a:pt x="1488965" y="493987"/>
                  <a:pt x="1475622" y="515470"/>
                  <a:pt x="1460938" y="536028"/>
                </a:cubicBezTo>
                <a:cubicBezTo>
                  <a:pt x="1440575" y="564537"/>
                  <a:pt x="1418897" y="592083"/>
                  <a:pt x="1397876" y="620111"/>
                </a:cubicBezTo>
                <a:cubicBezTo>
                  <a:pt x="1387366" y="634125"/>
                  <a:pt x="1376062" y="647577"/>
                  <a:pt x="1366345" y="662152"/>
                </a:cubicBezTo>
                <a:cubicBezTo>
                  <a:pt x="1322360" y="728129"/>
                  <a:pt x="1349567" y="725214"/>
                  <a:pt x="1313793" y="725214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9D74916-B4DE-1F7B-932D-1E5E3FF82F0D}"/>
              </a:ext>
            </a:extLst>
          </p:cNvPr>
          <p:cNvSpPr txBox="1"/>
          <p:nvPr/>
        </p:nvSpPr>
        <p:spPr>
          <a:xfrm>
            <a:off x="4906072" y="399281"/>
            <a:ext cx="2785242" cy="1371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00A4A94-B6D8-F44C-743D-0BA2C47EF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407" y="477709"/>
            <a:ext cx="6048595" cy="590189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DEB6CCE-655C-AB11-3265-66F9C52EF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530" y="-189186"/>
            <a:ext cx="6425800" cy="64922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5714EF-60D0-CF7F-C444-0BE468B00A6A}"/>
              </a:ext>
            </a:extLst>
          </p:cNvPr>
          <p:cNvSpPr txBox="1"/>
          <p:nvPr/>
        </p:nvSpPr>
        <p:spPr>
          <a:xfrm>
            <a:off x="1124762" y="1227675"/>
            <a:ext cx="6567306" cy="2180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BE" sz="4800" b="1" dirty="0">
                <a:solidFill>
                  <a:srgbClr val="16411B"/>
                </a:solidFill>
                <a:latin typeface="Gill Sans Ultra Bold" panose="020B0A02020104020203" pitchFamily="34" charset="77"/>
              </a:rPr>
              <a:t>AVANT LA COURSE</a:t>
            </a:r>
            <a:endParaRPr lang="fr-BE" sz="4800" b="1" dirty="0">
              <a:solidFill>
                <a:srgbClr val="16411B"/>
              </a:solidFill>
              <a:effectLst/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1717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D68B1-A8F1-313D-A0ED-2CA3DF83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3C7113-54F7-E4F1-816A-3B2ABFAFF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4" descr="Green Jungle PPT Backgrounds">
            <a:extLst>
              <a:ext uri="{FF2B5EF4-FFF2-40B4-BE49-F238E27FC236}">
                <a16:creationId xmlns:a16="http://schemas.microsoft.com/office/drawing/2014/main" id="{1C7B3D54-7AD1-6D4D-A4E2-50F372C4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D4AD78-EFCB-8EAD-19CD-538DBD051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00207"/>
            <a:ext cx="9255252" cy="56041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87BA2A8-CAB6-BA6F-5F8B-37D947B57330}"/>
              </a:ext>
            </a:extLst>
          </p:cNvPr>
          <p:cNvSpPr txBox="1"/>
          <p:nvPr/>
        </p:nvSpPr>
        <p:spPr>
          <a:xfrm>
            <a:off x="908277" y="988957"/>
            <a:ext cx="911509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l" rtl="0">
              <a:spcBef>
                <a:spcPts val="0"/>
              </a:spcBef>
              <a:spcAft>
                <a:spcPts val="0"/>
              </a:spcAft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SAMEDI 29/03 :</a:t>
            </a:r>
          </a:p>
          <a:p>
            <a:pPr marL="127000" indent="0" algn="l" rtl="0">
              <a:spcBef>
                <a:spcPts val="0"/>
              </a:spcBef>
              <a:spcAft>
                <a:spcPts val="0"/>
              </a:spcAft>
            </a:pPr>
            <a:endParaRPr lang="fr-BE" sz="20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127000" indent="0" algn="l" rtl="0">
              <a:spcBef>
                <a:spcPts val="0"/>
              </a:spcBef>
              <a:spcAft>
                <a:spcPts val="0"/>
              </a:spcAft>
            </a:pPr>
            <a:r>
              <a:rPr lang="fr-BE" sz="2000" b="1" dirty="0">
                <a:solidFill>
                  <a:srgbClr val="16411B"/>
                </a:solidFill>
                <a:latin typeface="Helvetica" pitchFamily="2" charset="0"/>
              </a:rPr>
              <a:t>Enlèvement matériel :</a:t>
            </a:r>
          </a:p>
          <a:p>
            <a:pPr marL="127000" indent="0" algn="l" rtl="0">
              <a:spcBef>
                <a:spcPts val="0"/>
              </a:spcBef>
              <a:spcAft>
                <a:spcPts val="0"/>
              </a:spcAft>
            </a:pPr>
            <a:r>
              <a:rPr lang="fr-BE" sz="20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A venir retirer au dépôt attribué </a:t>
            </a: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:</a:t>
            </a:r>
            <a:endParaRPr lang="fr-BE" sz="2000" b="1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Entre 7h et 9h15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En 1 seul trajet par section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Avec un responsable de section et des </a:t>
            </a:r>
            <a:r>
              <a:rPr lang="fr-BE" sz="2000" b="1" i="0" u="none" strike="noStrike" dirty="0" err="1">
                <a:solidFill>
                  <a:srgbClr val="16411B"/>
                </a:solidFill>
                <a:effectLst/>
                <a:latin typeface="Helvetica" pitchFamily="2" charset="0"/>
              </a:rPr>
              <a:t>animé.e.s</a:t>
            </a: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pour aider.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Carte ID du ou de la responsable de section. 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fr-BE" sz="2000" b="1" dirty="0">
              <a:solidFill>
                <a:srgbClr val="16411B"/>
              </a:solidFill>
              <a:latin typeface="Helvetica" pitchFamily="2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fr-BE" sz="24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DIMANCHE 24/03 :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fr-BE" sz="2400" b="1" u="sng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Retour du matériel. </a:t>
            </a:r>
            <a:endParaRPr lang="fr-BE" sz="2000" b="1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A ramener au dépôt attribué :</a:t>
            </a:r>
            <a:endParaRPr lang="fr-BE" sz="2000" b="1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Entre 14h30 et 16h30. 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En 1 seul trajet par section.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ATTENTION : personne ne démonte sa/ses tente(s) SNJ avant que les équipes de </a:t>
            </a:r>
            <a:r>
              <a:rPr lang="fr-BE" sz="2000" b="1" i="0" u="none" strike="noStrike" dirty="0" err="1">
                <a:solidFill>
                  <a:srgbClr val="16411B"/>
                </a:solidFill>
                <a:effectLst/>
                <a:latin typeface="Helvetica" pitchFamily="2" charset="0"/>
              </a:rPr>
              <a:t>Naninne</a:t>
            </a: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ne soit passées vérifier l’état de vos tentes. 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fr-BE" sz="20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fr-BE" sz="2000" b="1" dirty="0">
              <a:solidFill>
                <a:srgbClr val="16411B"/>
              </a:solidFill>
              <a:latin typeface="Helvetica" pitchFamily="2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fr-BE" sz="20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fr-BE" sz="20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DB035A-8820-9475-1473-42FEB6C60CEF}"/>
              </a:ext>
            </a:extLst>
          </p:cNvPr>
          <p:cNvSpPr txBox="1"/>
          <p:nvPr/>
        </p:nvSpPr>
        <p:spPr>
          <a:xfrm>
            <a:off x="838200" y="171313"/>
            <a:ext cx="3857296" cy="64633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FORFAITS SNJ :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27443AE-5694-C0C6-58E1-4732CF873315}"/>
              </a:ext>
            </a:extLst>
          </p:cNvPr>
          <p:cNvSpPr txBox="1"/>
          <p:nvPr/>
        </p:nvSpPr>
        <p:spPr>
          <a:xfrm>
            <a:off x="5959367" y="1296492"/>
            <a:ext cx="5946818" cy="923330"/>
          </a:xfrm>
          <a:prstGeom prst="rect">
            <a:avLst/>
          </a:prstGeom>
          <a:solidFill>
            <a:srgbClr val="16411B"/>
          </a:solidFill>
        </p:spPr>
        <p:txBody>
          <a:bodyPr wrap="square">
            <a:spAutoFit/>
          </a:bodyPr>
          <a:lstStyle/>
          <a:p>
            <a:r>
              <a:rPr lang="fr-BE" b="1" i="1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« Article 14.3 : Tout matériel mis à la disposition des sections est, dès sa sortie des dépôts, sous l’entière responsabilité de celles-ci. (...) ».</a:t>
            </a:r>
            <a:endParaRPr lang="fr-FR" b="1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497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D68B1-A8F1-313D-A0ED-2CA3DF83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3C7113-54F7-E4F1-816A-3B2ABFAFF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4" descr="Green Jungle PPT Backgrounds">
            <a:extLst>
              <a:ext uri="{FF2B5EF4-FFF2-40B4-BE49-F238E27FC236}">
                <a16:creationId xmlns:a16="http://schemas.microsoft.com/office/drawing/2014/main" id="{1C7B3D54-7AD1-6D4D-A4E2-50F372C4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660919-BF50-29EF-8D9F-DC80AC9EE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89" y="851338"/>
            <a:ext cx="5708766" cy="57203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19D4FBB-015F-4D1D-85CC-EA4958400D0C}"/>
              </a:ext>
            </a:extLst>
          </p:cNvPr>
          <p:cNvSpPr txBox="1"/>
          <p:nvPr/>
        </p:nvSpPr>
        <p:spPr>
          <a:xfrm>
            <a:off x="378214" y="851338"/>
            <a:ext cx="5749651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fr-BE" sz="2000" b="1" dirty="0">
                <a:solidFill>
                  <a:srgbClr val="16411B"/>
                </a:solidFill>
                <a:latin typeface="Helvetica" pitchFamily="2" charset="0"/>
              </a:rPr>
              <a:t>VÉLOS FOLKLOS 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br>
              <a:rPr lang="fr-BE" b="1" dirty="0">
                <a:solidFill>
                  <a:srgbClr val="16411B"/>
                </a:solidFill>
                <a:latin typeface="Helvetica" pitchFamily="2" charset="0"/>
              </a:rPr>
            </a:br>
            <a:r>
              <a:rPr lang="fr-BE" b="1" u="sng" dirty="0">
                <a:solidFill>
                  <a:srgbClr val="16411B"/>
                </a:solidFill>
                <a:latin typeface="Helvetica" pitchFamily="2" charset="0"/>
              </a:rPr>
              <a:t>SAMEDI 22/03 : CONTRÔLE TECHNIQUE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endParaRPr lang="fr-BE" b="1" u="sng" dirty="0">
              <a:solidFill>
                <a:srgbClr val="16411B"/>
              </a:solidFill>
              <a:latin typeface="Helvetica" pitchFamily="2" charset="0"/>
            </a:endParaRPr>
          </a:p>
          <a:p>
            <a:pPr marL="0" indent="0" algn="just">
              <a:buClr>
                <a:srgbClr val="273D40"/>
              </a:buClr>
              <a:buSzPts val="600"/>
              <a:buNone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- Entre 9h </a:t>
            </a:r>
            <a:r>
              <a:rPr lang="fr-BE" b="1">
                <a:solidFill>
                  <a:srgbClr val="16411B"/>
                </a:solidFill>
                <a:latin typeface="Helvetica" pitchFamily="2" charset="0"/>
              </a:rPr>
              <a:t>et 12h</a:t>
            </a:r>
            <a:endParaRPr lang="fr-BE" b="1" dirty="0">
              <a:solidFill>
                <a:srgbClr val="16411B"/>
              </a:solidFill>
              <a:latin typeface="Helvetica" pitchFamily="2" charset="0"/>
            </a:endParaRPr>
          </a:p>
          <a:p>
            <a:pPr marL="0" indent="0" algn="just">
              <a:buClr>
                <a:srgbClr val="273D40"/>
              </a:buClr>
              <a:buSzPts val="600"/>
              <a:buNone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- Rue Joseph </a:t>
            </a:r>
            <a:r>
              <a:rPr lang="fr-BE" b="1" dirty="0" err="1">
                <a:solidFill>
                  <a:srgbClr val="16411B"/>
                </a:solidFill>
                <a:latin typeface="Helvetica" pitchFamily="2" charset="0"/>
              </a:rPr>
              <a:t>Stallaert</a:t>
            </a: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 12 (1050 Ixelles)</a:t>
            </a:r>
          </a:p>
          <a:p>
            <a:pPr marL="0" indent="0" algn="just">
              <a:buClr>
                <a:srgbClr val="273D40"/>
              </a:buClr>
              <a:buSzPts val="600"/>
              <a:buNone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- Possibilité de le laisser là jusqu’à la course. 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/!\ En cas d’absence : -75€ sur la caution /!\ 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endParaRPr lang="fr-BE" b="1" u="sng" dirty="0">
              <a:solidFill>
                <a:srgbClr val="16411B"/>
              </a:solidFill>
              <a:latin typeface="Helvetica" pitchFamily="2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r>
              <a:rPr lang="fr-BE" b="1" u="sng" dirty="0">
                <a:solidFill>
                  <a:srgbClr val="16411B"/>
                </a:solidFill>
                <a:latin typeface="Helvetica" pitchFamily="2" charset="0"/>
              </a:rPr>
              <a:t>SAM 29/03 : RÉCUPÉRATION VÉLO FOKLO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endParaRPr lang="fr-BE" b="1" u="sng" dirty="0">
              <a:solidFill>
                <a:srgbClr val="16411B"/>
              </a:solidFill>
              <a:latin typeface="Helvetica" pitchFamily="2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- Entre 7h et 7h30 rue Joseph </a:t>
            </a:r>
            <a:r>
              <a:rPr lang="fr-BE" b="1" dirty="0" err="1">
                <a:solidFill>
                  <a:srgbClr val="16411B"/>
                </a:solidFill>
                <a:latin typeface="Helvetica" pitchFamily="2" charset="0"/>
              </a:rPr>
              <a:t>Stallaert</a:t>
            </a: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, 12.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endParaRPr lang="fr-BE" b="1" dirty="0">
              <a:solidFill>
                <a:srgbClr val="16411B"/>
              </a:solidFill>
              <a:latin typeface="Helvetica" pitchFamily="2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r>
              <a:rPr lang="fr-BE" b="1" u="sng" dirty="0">
                <a:solidFill>
                  <a:srgbClr val="16411B"/>
                </a:solidFill>
                <a:latin typeface="Helvetica" pitchFamily="2" charset="0"/>
              </a:rPr>
              <a:t>SAM 29/03 TOUJOURS: APPOSITION DE LA PUCE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endParaRPr lang="fr-BE" b="1" u="sng" dirty="0">
              <a:solidFill>
                <a:srgbClr val="16411B"/>
              </a:solidFill>
              <a:latin typeface="Helvetica" pitchFamily="2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- Dès 7H30 au dépôt BAS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endParaRPr lang="fr-BE" b="1" dirty="0">
              <a:solidFill>
                <a:srgbClr val="16411B"/>
              </a:solidFill>
              <a:latin typeface="Helvetica" pitchFamily="2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- Une fois que c’est fait, placement du vélo sur la 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   grille de départ (entre les passerelles du BAS et   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   du MILIEU) 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3742A99-52E7-8C6F-0120-1090DC08B322}"/>
              </a:ext>
            </a:extLst>
          </p:cNvPr>
          <p:cNvSpPr txBox="1"/>
          <p:nvPr/>
        </p:nvSpPr>
        <p:spPr>
          <a:xfrm>
            <a:off x="3431627" y="185267"/>
            <a:ext cx="5328745" cy="584775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CONTRÔLE TECHNIQUE :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1F39A66-A7A5-F0F8-169D-6DE65E136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790" y="851338"/>
            <a:ext cx="5630896" cy="572039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6D5E4E4-8507-03D4-966A-66311A5A361F}"/>
              </a:ext>
            </a:extLst>
          </p:cNvPr>
          <p:cNvSpPr txBox="1"/>
          <p:nvPr/>
        </p:nvSpPr>
        <p:spPr>
          <a:xfrm>
            <a:off x="6127865" y="829786"/>
            <a:ext cx="5376220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VÉLOS CLASSIQUES </a:t>
            </a:r>
            <a:endParaRPr lang="fr-BE" sz="2000" b="1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12700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-BE" b="1" dirty="0">
                <a:solidFill>
                  <a:srgbClr val="16411B"/>
                </a:solidFill>
                <a:effectLst/>
                <a:latin typeface="Helvetica" pitchFamily="2" charset="0"/>
              </a:rPr>
            </a:br>
            <a:r>
              <a:rPr lang="fr-BE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SAM 23/03 : CONTRÔLE TECHNIQUE</a:t>
            </a:r>
          </a:p>
          <a:p>
            <a:pPr marL="127000" indent="0" rtl="0">
              <a:spcBef>
                <a:spcPts val="0"/>
              </a:spcBef>
              <a:spcAft>
                <a:spcPts val="0"/>
              </a:spcAft>
              <a:buNone/>
            </a:pPr>
            <a:endParaRPr lang="fr-BE" b="1" u="sng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12700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fr-BE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- Dès 8h15. </a:t>
            </a:r>
          </a:p>
          <a:p>
            <a:pPr marL="12700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fr-BE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- Passerelle du MILIEU</a:t>
            </a:r>
          </a:p>
          <a:p>
            <a:pPr marL="12700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/!\ La file commence au niveau du dépôt BAS et remonte ensuite au niveau de la passerelle du MILIEU (quand le signal sera donné). /!\ </a:t>
            </a:r>
            <a:endParaRPr lang="fr-BE" b="1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127000" indent="0" rtl="0">
              <a:spcBef>
                <a:spcPts val="0"/>
              </a:spcBef>
              <a:spcAft>
                <a:spcPts val="0"/>
              </a:spcAft>
              <a:buNone/>
            </a:pPr>
            <a:endParaRPr lang="fr-BE" b="1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12700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-BE" b="1" dirty="0">
                <a:solidFill>
                  <a:srgbClr val="16411B"/>
                </a:solidFill>
                <a:effectLst/>
                <a:latin typeface="Helvetica" pitchFamily="2" charset="0"/>
              </a:rPr>
            </a:br>
            <a:r>
              <a:rPr lang="fr-BE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NB</a:t>
            </a:r>
            <a:r>
              <a:rPr lang="fr-BE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: </a:t>
            </a:r>
          </a:p>
          <a:p>
            <a:pPr marL="12700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- 3 cadres de vélo sont autorisés : Si un  </a:t>
            </a:r>
          </a:p>
          <a:p>
            <a:pPr marL="12700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   </a:t>
            </a:r>
            <a:r>
              <a:rPr lang="fr-BE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changement est nécessaire, se rendre à l’info  </a:t>
            </a:r>
          </a:p>
          <a:p>
            <a:pPr marL="12700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   </a:t>
            </a:r>
            <a:r>
              <a:rPr lang="fr-BE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HAUT ou BAS pour faire changer la puce. </a:t>
            </a:r>
          </a:p>
          <a:p>
            <a:pPr marL="127000" indent="0" rtl="0">
              <a:spcBef>
                <a:spcPts val="0"/>
              </a:spcBef>
              <a:spcAft>
                <a:spcPts val="0"/>
              </a:spcAft>
              <a:buNone/>
            </a:pPr>
            <a:endParaRPr lang="fr-BE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12700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fr-BE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- En cas de dégâts, perte ou vol de la Plaque </a:t>
            </a:r>
          </a:p>
          <a:p>
            <a:pPr marL="12700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fr-BE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  et/ou de la Puce, les montants </a:t>
            </a:r>
            <a:r>
              <a:rPr lang="fr-BE" b="1" i="0" u="none" strike="noStrike" dirty="0" err="1">
                <a:solidFill>
                  <a:srgbClr val="16411B"/>
                </a:solidFill>
                <a:effectLst/>
                <a:latin typeface="Helvetica" pitchFamily="2" charset="0"/>
              </a:rPr>
              <a:t>dûs</a:t>
            </a:r>
            <a:r>
              <a:rPr lang="fr-BE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seront  </a:t>
            </a:r>
          </a:p>
          <a:p>
            <a:pPr marL="12700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fr-BE" b="1" dirty="0">
                <a:solidFill>
                  <a:srgbClr val="16411B"/>
                </a:solidFill>
                <a:latin typeface="Helvetica" pitchFamily="2" charset="0"/>
              </a:rPr>
              <a:t>   </a:t>
            </a:r>
            <a:r>
              <a:rPr lang="fr-BE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soustraits de la caution. </a:t>
            </a:r>
          </a:p>
        </p:txBody>
      </p:sp>
    </p:spTree>
    <p:extLst>
      <p:ext uri="{BB962C8B-B14F-4D97-AF65-F5344CB8AC3E}">
        <p14:creationId xmlns:p14="http://schemas.microsoft.com/office/powerpoint/2010/main" val="2392362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D68B1-A8F1-313D-A0ED-2CA3DF83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3C7113-54F7-E4F1-816A-3B2ABFAFF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4" descr="Green Jungle PPT Backgrounds">
            <a:extLst>
              <a:ext uri="{FF2B5EF4-FFF2-40B4-BE49-F238E27FC236}">
                <a16:creationId xmlns:a16="http://schemas.microsoft.com/office/drawing/2014/main" id="{1C7B3D54-7AD1-6D4D-A4E2-50F372C4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B12BB3-9D66-B7D1-6B2F-D1B5CF761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3" y="1184427"/>
            <a:ext cx="7824329" cy="49925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2BFC063-7177-4279-5807-D4B47B28A48A}"/>
              </a:ext>
            </a:extLst>
          </p:cNvPr>
          <p:cNvSpPr txBox="1"/>
          <p:nvPr/>
        </p:nvSpPr>
        <p:spPr>
          <a:xfrm>
            <a:off x="94593" y="1484528"/>
            <a:ext cx="693682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l" fontAlgn="base"/>
            <a:r>
              <a:rPr lang="fr-BE" sz="2000" b="1" u="sng" dirty="0">
                <a:solidFill>
                  <a:srgbClr val="16411B"/>
                </a:solidFill>
                <a:latin typeface="Helvetica" pitchFamily="2" charset="0"/>
              </a:rPr>
              <a:t>SAM 23/03 : DÉBUT CONTRÔLE POMPIERS. </a:t>
            </a:r>
          </a:p>
          <a:p>
            <a:pPr marL="127000" indent="0" algn="l" fontAlgn="base"/>
            <a:endParaRPr lang="fr-BE" sz="2000" b="1" dirty="0">
              <a:solidFill>
                <a:srgbClr val="16411B"/>
              </a:solidFill>
              <a:latin typeface="Helvetica" pitchFamily="2" charset="0"/>
            </a:endParaRPr>
          </a:p>
          <a:p>
            <a:pPr marL="298450" indent="-171450" algn="l" fontAlgn="base"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rgbClr val="16411B"/>
                </a:solidFill>
                <a:latin typeface="Helvetica" pitchFamily="2" charset="0"/>
              </a:rPr>
              <a:t>Dès 8H. </a:t>
            </a:r>
          </a:p>
          <a:p>
            <a:pPr marL="298450" indent="-171450" algn="l" fontAlgn="base"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rgbClr val="16411B"/>
                </a:solidFill>
                <a:latin typeface="Helvetica" pitchFamily="2" charset="0"/>
              </a:rPr>
              <a:t>Concerne TOUTES les sections. </a:t>
            </a:r>
          </a:p>
          <a:p>
            <a:pPr marL="298450" indent="-171450" algn="l" fontAlgn="base"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rgbClr val="16411B"/>
                </a:solidFill>
                <a:latin typeface="Helvetica" pitchFamily="2" charset="0"/>
              </a:rPr>
              <a:t>À votre Stand. </a:t>
            </a:r>
          </a:p>
          <a:p>
            <a:pPr marL="298450" indent="-171450" algn="l" fontAlgn="base"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rgbClr val="16411B"/>
                </a:solidFill>
                <a:latin typeface="Helvetica" pitchFamily="2" charset="0"/>
              </a:rPr>
              <a:t>Couverture anti-feu &amp; 1 extincteur de 6kg obligatoires. </a:t>
            </a:r>
          </a:p>
          <a:p>
            <a:pPr marL="298450" indent="-171450" algn="l" fontAlgn="base"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rgbClr val="16411B"/>
                </a:solidFill>
                <a:latin typeface="Helvetica" pitchFamily="2" charset="0"/>
              </a:rPr>
              <a:t>Tuyaux NON-périmés et datés. </a:t>
            </a:r>
          </a:p>
          <a:p>
            <a:pPr marL="127000" indent="0" algn="l" fontAlgn="base"/>
            <a:br>
              <a:rPr lang="fr-BE" sz="2000" b="1" dirty="0">
                <a:solidFill>
                  <a:srgbClr val="16411B"/>
                </a:solidFill>
                <a:latin typeface="Helvetica" pitchFamily="2" charset="0"/>
              </a:rPr>
            </a:br>
            <a:r>
              <a:rPr lang="fr-BE" sz="2000" b="1" dirty="0">
                <a:solidFill>
                  <a:srgbClr val="16411B"/>
                </a:solidFill>
                <a:latin typeface="Helvetica" pitchFamily="2" charset="0"/>
              </a:rPr>
              <a:t>/!\ Si ces critères ne sont pas respectés, il vous sera INTERDIT D’UTILISER VOTRE MATÉRIEL DE CUISSON /!\</a:t>
            </a:r>
          </a:p>
          <a:p>
            <a:pPr marL="127000" indent="0" algn="l" fontAlgn="base"/>
            <a:br>
              <a:rPr lang="fr-BE" sz="2000" b="1" dirty="0">
                <a:solidFill>
                  <a:srgbClr val="16411B"/>
                </a:solidFill>
                <a:latin typeface="Helvetica" pitchFamily="2" charset="0"/>
              </a:rPr>
            </a:br>
            <a:r>
              <a:rPr lang="fr-BE" sz="2000" b="1" i="1" dirty="0">
                <a:solidFill>
                  <a:srgbClr val="16411B"/>
                </a:solidFill>
                <a:latin typeface="Helvetica" pitchFamily="2" charset="0"/>
              </a:rPr>
              <a:t>* Pour plus d’informations, voir le règlement “Pompier” disponible sur le site. </a:t>
            </a:r>
            <a:endParaRPr lang="fr-BE" sz="2400" b="1" i="1" dirty="0">
              <a:solidFill>
                <a:srgbClr val="16411B"/>
              </a:solidFill>
              <a:latin typeface="Helvetica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A806E7F-672E-916B-B5CF-C8E7B0F687BF}"/>
              </a:ext>
            </a:extLst>
          </p:cNvPr>
          <p:cNvSpPr txBox="1"/>
          <p:nvPr/>
        </p:nvSpPr>
        <p:spPr>
          <a:xfrm>
            <a:off x="767255" y="299826"/>
            <a:ext cx="5328745" cy="584775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CONTRÔLE POMPIERS :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404943BB-A453-3DB5-EC0A-5093ABA78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255" y="191472"/>
            <a:ext cx="4844301" cy="647505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2D0DA43-23F5-F7B3-5534-97919348221C}"/>
              </a:ext>
            </a:extLst>
          </p:cNvPr>
          <p:cNvSpPr txBox="1"/>
          <p:nvPr/>
        </p:nvSpPr>
        <p:spPr>
          <a:xfrm>
            <a:off x="7752443" y="253659"/>
            <a:ext cx="443955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fr-BE" sz="2000" b="0" dirty="0">
                <a:solidFill>
                  <a:srgbClr val="16411B"/>
                </a:solidFill>
                <a:effectLst/>
              </a:rPr>
            </a:br>
            <a:r>
              <a:rPr lang="fr-BE" sz="1600" b="1" i="0" u="none" strike="noStrike" dirty="0">
                <a:solidFill>
                  <a:srgbClr val="16411B"/>
                </a:solidFill>
                <a:effectLst/>
                <a:highlight>
                  <a:srgbClr val="FFFF00"/>
                </a:highlight>
                <a:latin typeface="Didact Gothic" pitchFamily="2" charset="0"/>
              </a:rPr>
              <a:t>/!\ L’un des  formulaires est à rendre ici ce soir !</a:t>
            </a:r>
            <a:endParaRPr lang="fr-BE" sz="2000" b="0" dirty="0">
              <a:solidFill>
                <a:srgbClr val="16411B"/>
              </a:solidFill>
              <a:effectLst/>
              <a:highlight>
                <a:srgbClr val="FFFF00"/>
              </a:highlight>
            </a:endParaRPr>
          </a:p>
          <a:p>
            <a:br>
              <a:rPr lang="fr-BE" sz="2000" dirty="0">
                <a:solidFill>
                  <a:srgbClr val="16411B"/>
                </a:solidFill>
              </a:rPr>
            </a:br>
            <a:endParaRPr lang="fr-FR" sz="2000" dirty="0">
              <a:solidFill>
                <a:srgbClr val="1641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33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37F6480-55A1-5265-6E08-AF4759A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69" y="0"/>
            <a:ext cx="12428538" cy="6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B8BA3F1-B4BD-9FE9-5DFB-A3D60F9719DA}"/>
              </a:ext>
            </a:extLst>
          </p:cNvPr>
          <p:cNvSpPr/>
          <p:nvPr/>
        </p:nvSpPr>
        <p:spPr>
          <a:xfrm>
            <a:off x="2906321" y="77972"/>
            <a:ext cx="6375947" cy="898115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" panose="020B0A02020104020203" pitchFamily="34" charset="77"/>
              </a:rPr>
              <a:t>Notre équipe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B49179E-FF9F-5B40-2244-6A45A0E596CA}"/>
              </a:ext>
            </a:extLst>
          </p:cNvPr>
          <p:cNvSpPr/>
          <p:nvPr/>
        </p:nvSpPr>
        <p:spPr>
          <a:xfrm>
            <a:off x="47060" y="1000711"/>
            <a:ext cx="12094468" cy="5857289"/>
          </a:xfrm>
          <a:prstGeom prst="roundRect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62C016-DBF0-A7A4-CA68-9FC50AAF3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089" y="1410579"/>
            <a:ext cx="2516194" cy="174198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6D170C9-403C-64AC-A2DF-0D7B35809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955" y="766485"/>
            <a:ext cx="3227957" cy="279608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F238B3A-B3FE-F7D7-12F6-5EA355C999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81" t="26345" r="43815" b="62755"/>
          <a:stretch/>
        </p:blipFill>
        <p:spPr>
          <a:xfrm rot="15167171">
            <a:off x="3206939" y="1249493"/>
            <a:ext cx="870442" cy="128673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84CF515-00E7-1DEF-4FE4-9DF47EA12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072" y="1054059"/>
            <a:ext cx="1819359" cy="220811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24A7788-29F8-6D88-D7C7-518728A555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726" t="15925" r="21716" b="64612"/>
          <a:stretch/>
        </p:blipFill>
        <p:spPr>
          <a:xfrm rot="20181242">
            <a:off x="5423234" y="823398"/>
            <a:ext cx="970126" cy="106909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1F80938-AB45-1DA3-7E02-5564C0E88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1220" y="1107926"/>
            <a:ext cx="1808003" cy="225610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2DD0376-7B49-64CB-6C1F-3388FF6742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98" t="21316" r="59421" b="57013"/>
          <a:stretch/>
        </p:blipFill>
        <p:spPr>
          <a:xfrm>
            <a:off x="7331713" y="877474"/>
            <a:ext cx="919167" cy="117418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B967D5A-7F51-B01F-97D8-C5F5AB307D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0110" y="1054059"/>
            <a:ext cx="1910464" cy="2273722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D013B33-95F8-90D0-1498-F60E0EC104D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0180" t="44078" r="3125" b="33459"/>
          <a:stretch/>
        </p:blipFill>
        <p:spPr>
          <a:xfrm>
            <a:off x="8373118" y="1017806"/>
            <a:ext cx="964367" cy="862854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9B9F1DD1-B5C8-D88E-C626-4FFC129BB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9328" y="4396287"/>
            <a:ext cx="2516194" cy="1741981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36F888C-ED79-CAE7-2DB7-2A19EFE6B90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90" t="36222" r="78275" b="50455"/>
          <a:stretch/>
        </p:blipFill>
        <p:spPr>
          <a:xfrm rot="14948994">
            <a:off x="478547" y="4232385"/>
            <a:ext cx="885437" cy="106634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E2ECDD7D-14A7-81A0-0B7C-6CD14B1CB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846" y="4296583"/>
            <a:ext cx="1626414" cy="1973939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C7869A6A-C565-E1DB-C1E4-37F1AD98821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6383" t="17497" r="30823" b="34633"/>
          <a:stretch/>
        </p:blipFill>
        <p:spPr>
          <a:xfrm rot="20625773">
            <a:off x="2051071" y="3882850"/>
            <a:ext cx="1081889" cy="120699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7BDDCB71-F62C-7C33-0AD7-4DF98F7326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5587" y="4051958"/>
            <a:ext cx="1889547" cy="2357862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6CD5ECD4-B98D-D746-E238-06FF673C792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456" t="19757" r="31345" b="45389"/>
          <a:stretch/>
        </p:blipFill>
        <p:spPr>
          <a:xfrm>
            <a:off x="3378643" y="3669229"/>
            <a:ext cx="1006867" cy="1164162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5A335ED7-35AB-BDCA-B627-C4D9C7B4FB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4497" y="3986275"/>
            <a:ext cx="1910464" cy="227372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CA404325-CEEE-AC25-BE4A-808312CBCC0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9869" t="33386" r="21873" b="50256"/>
          <a:stretch/>
        </p:blipFill>
        <p:spPr>
          <a:xfrm>
            <a:off x="4450732" y="3656760"/>
            <a:ext cx="971542" cy="1279645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434BA8BE-39DB-870B-752D-12521723A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8260" y="1231072"/>
            <a:ext cx="1698183" cy="2061043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BC545542-934F-0E85-9CB0-3554900D9F2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9765" t="4904" r="38484" b="63057"/>
          <a:stretch/>
        </p:blipFill>
        <p:spPr>
          <a:xfrm>
            <a:off x="10729915" y="801014"/>
            <a:ext cx="814871" cy="1241153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A76F0686-DB53-0D70-B4DB-87491090AD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7872" y="4312808"/>
            <a:ext cx="1633316" cy="2038126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FE07DCF0-BD09-CD38-C379-149AA282B1C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8683" t="31693" r="37638" b="46110"/>
          <a:stretch/>
        </p:blipFill>
        <p:spPr>
          <a:xfrm>
            <a:off x="6250748" y="3910828"/>
            <a:ext cx="902190" cy="112761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E13678A1-C860-9082-06DB-0073B5D5D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8267" y="4232395"/>
            <a:ext cx="1712509" cy="2038127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7FA476CD-7390-6623-D8F9-C53DFC978EA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7235" t="29323" r="34778" b="33766"/>
          <a:stretch/>
        </p:blipFill>
        <p:spPr>
          <a:xfrm>
            <a:off x="7306135" y="3893258"/>
            <a:ext cx="902190" cy="1231172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59AF34DA-3167-B2DD-AF6B-AD7F21434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8231" y="4378236"/>
            <a:ext cx="1542906" cy="1872587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1C0E7285-1445-85EB-F552-C8AA3E99343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2864" t="8979" r="40183" b="62343"/>
          <a:stretch/>
        </p:blipFill>
        <p:spPr>
          <a:xfrm rot="20619354">
            <a:off x="8908323" y="4005186"/>
            <a:ext cx="909861" cy="1023526"/>
          </a:xfrm>
          <a:prstGeom prst="rect">
            <a:avLst/>
          </a:prstGeom>
        </p:spPr>
      </p:pic>
      <p:pic>
        <p:nvPicPr>
          <p:cNvPr id="1024" name="Image 1023">
            <a:extLst>
              <a:ext uri="{FF2B5EF4-FFF2-40B4-BE49-F238E27FC236}">
                <a16:creationId xmlns:a16="http://schemas.microsoft.com/office/drawing/2014/main" id="{F673CFE0-D28C-6654-D321-D187A8F51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499" y="4265711"/>
            <a:ext cx="2160085" cy="1920488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E363162D-827A-AFDA-174B-2968C4EB7FA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9061" t="15893" r="24509" b="21320"/>
          <a:stretch/>
        </p:blipFill>
        <p:spPr>
          <a:xfrm rot="14820875">
            <a:off x="10355970" y="4020067"/>
            <a:ext cx="902190" cy="1220003"/>
          </a:xfrm>
          <a:prstGeom prst="rect">
            <a:avLst/>
          </a:prstGeom>
        </p:spPr>
      </p:pic>
      <p:sp>
        <p:nvSpPr>
          <p:cNvPr id="1025" name="ZoneTexte 1024">
            <a:extLst>
              <a:ext uri="{FF2B5EF4-FFF2-40B4-BE49-F238E27FC236}">
                <a16:creationId xmlns:a16="http://schemas.microsoft.com/office/drawing/2014/main" id="{55B85BC3-5740-0894-CEB5-2D6C49B757EA}"/>
              </a:ext>
            </a:extLst>
          </p:cNvPr>
          <p:cNvSpPr txBox="1"/>
          <p:nvPr/>
        </p:nvSpPr>
        <p:spPr>
          <a:xfrm>
            <a:off x="171956" y="3547786"/>
            <a:ext cx="267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Cédric TIMMERMANS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1026" name="ZoneTexte 1025">
            <a:extLst>
              <a:ext uri="{FF2B5EF4-FFF2-40B4-BE49-F238E27FC236}">
                <a16:creationId xmlns:a16="http://schemas.microsoft.com/office/drawing/2014/main" id="{06D1B3FD-1CDC-A627-92F9-FA18433EC1B3}"/>
              </a:ext>
            </a:extLst>
          </p:cNvPr>
          <p:cNvSpPr txBox="1"/>
          <p:nvPr/>
        </p:nvSpPr>
        <p:spPr>
          <a:xfrm>
            <a:off x="2672338" y="3221049"/>
            <a:ext cx="2516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Jean-Luc TIMMERMANS</a:t>
            </a:r>
            <a:endParaRPr lang="fr-FR" sz="1600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1027" name="ZoneTexte 1026">
            <a:extLst>
              <a:ext uri="{FF2B5EF4-FFF2-40B4-BE49-F238E27FC236}">
                <a16:creationId xmlns:a16="http://schemas.microsoft.com/office/drawing/2014/main" id="{703E12D6-5B4D-E860-A891-28C256217686}"/>
              </a:ext>
            </a:extLst>
          </p:cNvPr>
          <p:cNvSpPr txBox="1"/>
          <p:nvPr/>
        </p:nvSpPr>
        <p:spPr>
          <a:xfrm>
            <a:off x="5073982" y="3297136"/>
            <a:ext cx="2131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Quentin BERTIEAUX</a:t>
            </a:r>
            <a:endParaRPr lang="fr-FR" sz="1600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1028" name="ZoneTexte 1027">
            <a:extLst>
              <a:ext uri="{FF2B5EF4-FFF2-40B4-BE49-F238E27FC236}">
                <a16:creationId xmlns:a16="http://schemas.microsoft.com/office/drawing/2014/main" id="{AD63E002-99FF-13F8-80DC-5C0B28C296E9}"/>
              </a:ext>
            </a:extLst>
          </p:cNvPr>
          <p:cNvSpPr txBox="1"/>
          <p:nvPr/>
        </p:nvSpPr>
        <p:spPr>
          <a:xfrm>
            <a:off x="7152938" y="3401727"/>
            <a:ext cx="1820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Lou FAELENS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1029" name="ZoneTexte 1028">
            <a:extLst>
              <a:ext uri="{FF2B5EF4-FFF2-40B4-BE49-F238E27FC236}">
                <a16:creationId xmlns:a16="http://schemas.microsoft.com/office/drawing/2014/main" id="{CB8ADBB8-667B-3601-FCEC-3030677BE206}"/>
              </a:ext>
            </a:extLst>
          </p:cNvPr>
          <p:cNvSpPr txBox="1"/>
          <p:nvPr/>
        </p:nvSpPr>
        <p:spPr>
          <a:xfrm>
            <a:off x="8782694" y="3436854"/>
            <a:ext cx="169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Giulia KOOLS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1030" name="ZoneTexte 1029">
            <a:extLst>
              <a:ext uri="{FF2B5EF4-FFF2-40B4-BE49-F238E27FC236}">
                <a16:creationId xmlns:a16="http://schemas.microsoft.com/office/drawing/2014/main" id="{4C15C56F-04CF-91A3-352C-A18F16F54AB6}"/>
              </a:ext>
            </a:extLst>
          </p:cNvPr>
          <p:cNvSpPr txBox="1"/>
          <p:nvPr/>
        </p:nvSpPr>
        <p:spPr>
          <a:xfrm>
            <a:off x="10280574" y="3335763"/>
            <a:ext cx="1771906" cy="666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</a:rPr>
              <a:t>Jeremy BERTRAND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31" name="ZoneTexte 1030">
            <a:extLst>
              <a:ext uri="{FF2B5EF4-FFF2-40B4-BE49-F238E27FC236}">
                <a16:creationId xmlns:a16="http://schemas.microsoft.com/office/drawing/2014/main" id="{650F055C-5E49-BE15-B8B2-0AD6D3EFF6B5}"/>
              </a:ext>
            </a:extLst>
          </p:cNvPr>
          <p:cNvSpPr txBox="1"/>
          <p:nvPr/>
        </p:nvSpPr>
        <p:spPr>
          <a:xfrm>
            <a:off x="44235" y="6121790"/>
            <a:ext cx="2145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Sixtine DETOURNAY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1033" name="ZoneTexte 1032">
            <a:extLst>
              <a:ext uri="{FF2B5EF4-FFF2-40B4-BE49-F238E27FC236}">
                <a16:creationId xmlns:a16="http://schemas.microsoft.com/office/drawing/2014/main" id="{24EF8BA0-0C59-21A7-4B4D-21D7A7E9C9FE}"/>
              </a:ext>
            </a:extLst>
          </p:cNvPr>
          <p:cNvSpPr txBox="1"/>
          <p:nvPr/>
        </p:nvSpPr>
        <p:spPr>
          <a:xfrm>
            <a:off x="1771286" y="6232119"/>
            <a:ext cx="1485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Lucy TEMPLE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1034" name="ZoneTexte 1033">
            <a:extLst>
              <a:ext uri="{FF2B5EF4-FFF2-40B4-BE49-F238E27FC236}">
                <a16:creationId xmlns:a16="http://schemas.microsoft.com/office/drawing/2014/main" id="{575BD9FA-EFEA-2A27-3A1D-34187F9B77AD}"/>
              </a:ext>
            </a:extLst>
          </p:cNvPr>
          <p:cNvSpPr txBox="1"/>
          <p:nvPr/>
        </p:nvSpPr>
        <p:spPr>
          <a:xfrm>
            <a:off x="2977371" y="6232739"/>
            <a:ext cx="208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Charlotte PIERARD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1035" name="ZoneTexte 1034">
            <a:extLst>
              <a:ext uri="{FF2B5EF4-FFF2-40B4-BE49-F238E27FC236}">
                <a16:creationId xmlns:a16="http://schemas.microsoft.com/office/drawing/2014/main" id="{771564D2-4488-AC0C-0AE6-F18D8C78AABD}"/>
              </a:ext>
            </a:extLst>
          </p:cNvPr>
          <p:cNvSpPr txBox="1"/>
          <p:nvPr/>
        </p:nvSpPr>
        <p:spPr>
          <a:xfrm>
            <a:off x="4560437" y="6259997"/>
            <a:ext cx="1801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Simon ALEXANDRE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1036" name="ZoneTexte 1035">
            <a:extLst>
              <a:ext uri="{FF2B5EF4-FFF2-40B4-BE49-F238E27FC236}">
                <a16:creationId xmlns:a16="http://schemas.microsoft.com/office/drawing/2014/main" id="{5B71A7DD-DD9C-C37B-3F71-04C3C928C643}"/>
              </a:ext>
            </a:extLst>
          </p:cNvPr>
          <p:cNvSpPr txBox="1"/>
          <p:nvPr/>
        </p:nvSpPr>
        <p:spPr>
          <a:xfrm>
            <a:off x="6229811" y="6293287"/>
            <a:ext cx="1076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Titouan VISART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1037" name="ZoneTexte 1036">
            <a:extLst>
              <a:ext uri="{FF2B5EF4-FFF2-40B4-BE49-F238E27FC236}">
                <a16:creationId xmlns:a16="http://schemas.microsoft.com/office/drawing/2014/main" id="{FF348A78-F7DE-9F82-97A5-997A3EA1207E}"/>
              </a:ext>
            </a:extLst>
          </p:cNvPr>
          <p:cNvSpPr txBox="1"/>
          <p:nvPr/>
        </p:nvSpPr>
        <p:spPr>
          <a:xfrm>
            <a:off x="7491188" y="6266955"/>
            <a:ext cx="122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Augustin CHARIOT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1038" name="ZoneTexte 1037">
            <a:extLst>
              <a:ext uri="{FF2B5EF4-FFF2-40B4-BE49-F238E27FC236}">
                <a16:creationId xmlns:a16="http://schemas.microsoft.com/office/drawing/2014/main" id="{792D0A07-7577-09ED-CAB7-EC7FFA7449B4}"/>
              </a:ext>
            </a:extLst>
          </p:cNvPr>
          <p:cNvSpPr txBox="1"/>
          <p:nvPr/>
        </p:nvSpPr>
        <p:spPr>
          <a:xfrm>
            <a:off x="8633955" y="6266955"/>
            <a:ext cx="167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Alexane</a:t>
            </a:r>
          </a:p>
          <a:p>
            <a:pPr algn="ctr"/>
            <a:r>
              <a:rPr lang="fr-BE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 DU CHAMPS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1039" name="ZoneTexte 1038">
            <a:extLst>
              <a:ext uri="{FF2B5EF4-FFF2-40B4-BE49-F238E27FC236}">
                <a16:creationId xmlns:a16="http://schemas.microsoft.com/office/drawing/2014/main" id="{912DC21A-A3EE-A4C6-D8C9-5BD03F21F37C}"/>
              </a:ext>
            </a:extLst>
          </p:cNvPr>
          <p:cNvSpPr txBox="1"/>
          <p:nvPr/>
        </p:nvSpPr>
        <p:spPr>
          <a:xfrm>
            <a:off x="10334672" y="6219651"/>
            <a:ext cx="1550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Elena GONZALES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88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D68B1-A8F1-313D-A0ED-2CA3DF83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3C7113-54F7-E4F1-816A-3B2ABFAFF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4" descr="Green Jungle PPT Backgrounds">
            <a:extLst>
              <a:ext uri="{FF2B5EF4-FFF2-40B4-BE49-F238E27FC236}">
                <a16:creationId xmlns:a16="http://schemas.microsoft.com/office/drawing/2014/main" id="{1C7B3D54-7AD1-6D4D-A4E2-50F372C4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446E6E6-B676-3282-E4E4-E6BEC7C27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7" y="1249726"/>
            <a:ext cx="8859411" cy="474974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42FDB97-FDC2-20B2-3140-A1FE53900303}"/>
              </a:ext>
            </a:extLst>
          </p:cNvPr>
          <p:cNvSpPr txBox="1"/>
          <p:nvPr/>
        </p:nvSpPr>
        <p:spPr>
          <a:xfrm>
            <a:off x="480122" y="1586273"/>
            <a:ext cx="885941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000" b="1" i="0" u="sng" dirty="0">
                <a:solidFill>
                  <a:srgbClr val="16411B"/>
                </a:solidFill>
                <a:effectLst/>
                <a:latin typeface="Helvetica" pitchFamily="2" charset="0"/>
              </a:rPr>
              <a:t>SAM 23/03 : </a:t>
            </a:r>
          </a:p>
          <a:p>
            <a:endParaRPr lang="fr-BE" sz="2000" b="1" i="0" u="sng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r>
              <a:rPr lang="fr-BE" sz="2000" b="1" i="0" dirty="0">
                <a:solidFill>
                  <a:srgbClr val="16411B"/>
                </a:solidFill>
                <a:effectLst/>
                <a:latin typeface="Helvetica" pitchFamily="2" charset="0"/>
              </a:rPr>
              <a:t>- </a:t>
            </a: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Durant toute la matinée sur votre lieu de stand. </a:t>
            </a:r>
            <a:b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</a:b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- PAS de branchement tant que l’équipe n’est pas passée approuver. </a:t>
            </a:r>
            <a:b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</a:b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- Max 3000W</a:t>
            </a:r>
            <a:b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</a:br>
            <a:b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</a:b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- 1 seule rallonge de 50 mètres (Et pas 3x20m) dans un état </a:t>
            </a:r>
          </a:p>
          <a:p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  impeccable. Celle-ci doit être déroulée entièrement derrière votre </a:t>
            </a:r>
          </a:p>
          <a:p>
            <a:r>
              <a:rPr lang="fr-BE" sz="2000" b="1" dirty="0">
                <a:solidFill>
                  <a:srgbClr val="16411B"/>
                </a:solidFill>
                <a:latin typeface="Helvetica" pitchFamily="2" charset="0"/>
              </a:rPr>
              <a:t>   </a:t>
            </a: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tente AVANT l’arrivée de l’équipe Sono-Elec. </a:t>
            </a:r>
            <a:b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</a:b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- Multiprise doit être attaché en hauteur, à l’abri de la pluie et de </a:t>
            </a:r>
          </a:p>
          <a:p>
            <a:r>
              <a:rPr lang="fr-BE" sz="2000" b="1" dirty="0">
                <a:solidFill>
                  <a:srgbClr val="16411B"/>
                </a:solidFill>
                <a:latin typeface="Helvetica" pitchFamily="2" charset="0"/>
              </a:rPr>
              <a:t>   </a:t>
            </a: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l’humidité.</a:t>
            </a:r>
            <a:b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</a:br>
            <a:br>
              <a:rPr lang="fr-BE" sz="2000" b="1" i="1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</a:br>
            <a:r>
              <a:rPr lang="fr-BE" sz="2000" b="1" i="1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* L’organisation se réserve le droit de débrancher une section faisant sauter le fusible un trop grand nombre de fois ou n’étant pas en ordre</a:t>
            </a:r>
            <a:r>
              <a:rPr lang="fr-BE" sz="2000" b="0" i="1" u="none" strike="noStrike" dirty="0">
                <a:solidFill>
                  <a:srgbClr val="16411B"/>
                </a:solidFill>
                <a:effectLst/>
                <a:latin typeface="Didact Gothic" pitchFamily="2" charset="0"/>
              </a:rPr>
              <a:t>. </a:t>
            </a:r>
            <a:endParaRPr lang="fr-FR" sz="2000" dirty="0">
              <a:solidFill>
                <a:srgbClr val="16411B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23985C-71F5-463C-5A0D-738CF7B281C4}"/>
              </a:ext>
            </a:extLst>
          </p:cNvPr>
          <p:cNvSpPr txBox="1"/>
          <p:nvPr/>
        </p:nvSpPr>
        <p:spPr>
          <a:xfrm>
            <a:off x="767255" y="299826"/>
            <a:ext cx="5654566" cy="584775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CONTRÔLE ELECTRICITE :</a:t>
            </a:r>
          </a:p>
        </p:txBody>
      </p:sp>
    </p:spTree>
    <p:extLst>
      <p:ext uri="{BB962C8B-B14F-4D97-AF65-F5344CB8AC3E}">
        <p14:creationId xmlns:p14="http://schemas.microsoft.com/office/powerpoint/2010/main" val="3645219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37F6480-55A1-5265-6E08-AF4759A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4" y="0"/>
            <a:ext cx="12428538" cy="6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16" name="Sous-titre 15">
            <a:extLst>
              <a:ext uri="{FF2B5EF4-FFF2-40B4-BE49-F238E27FC236}">
                <a16:creationId xmlns:a16="http://schemas.microsoft.com/office/drawing/2014/main" id="{F4CA5C96-F1AB-6619-E16F-15427F0C6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926517" y="6780239"/>
            <a:ext cx="9144000" cy="165576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1422A994-E924-D68F-9181-9529D50A9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id="{0403DD8F-D526-B27C-B78E-7F1B4204CE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F91A58D-E02D-CA58-DC39-153B16D53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723" y="4801944"/>
            <a:ext cx="3350510" cy="150114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138B4FF-F1B3-368C-464C-7AEDC1964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406" y="-189186"/>
            <a:ext cx="6425800" cy="6492274"/>
          </a:xfrm>
          <a:prstGeom prst="rect">
            <a:avLst/>
          </a:prstGeom>
        </p:spPr>
      </p:pic>
      <p:sp>
        <p:nvSpPr>
          <p:cNvPr id="23" name="Forme libre 22">
            <a:extLst>
              <a:ext uri="{FF2B5EF4-FFF2-40B4-BE49-F238E27FC236}">
                <a16:creationId xmlns:a16="http://schemas.microsoft.com/office/drawing/2014/main" id="{35195483-13EB-1137-8585-8DF38696FE4A}"/>
              </a:ext>
            </a:extLst>
          </p:cNvPr>
          <p:cNvSpPr>
            <a:spLocks/>
          </p:cNvSpPr>
          <p:nvPr/>
        </p:nvSpPr>
        <p:spPr>
          <a:xfrm>
            <a:off x="2774731" y="956441"/>
            <a:ext cx="2170128" cy="1224000"/>
          </a:xfrm>
          <a:custGeom>
            <a:avLst/>
            <a:gdLst>
              <a:gd name="connsiteX0" fmla="*/ 0 w 2170128"/>
              <a:gd name="connsiteY0" fmla="*/ 0 h 1019504"/>
              <a:gd name="connsiteX1" fmla="*/ 21021 w 2170128"/>
              <a:gd name="connsiteY1" fmla="*/ 168166 h 1019504"/>
              <a:gd name="connsiteX2" fmla="*/ 42041 w 2170128"/>
              <a:gd name="connsiteY2" fmla="*/ 241738 h 1019504"/>
              <a:gd name="connsiteX3" fmla="*/ 73572 w 2170128"/>
              <a:gd name="connsiteY3" fmla="*/ 346842 h 1019504"/>
              <a:gd name="connsiteX4" fmla="*/ 178676 w 2170128"/>
              <a:gd name="connsiteY4" fmla="*/ 536028 h 1019504"/>
              <a:gd name="connsiteX5" fmla="*/ 241738 w 2170128"/>
              <a:gd name="connsiteY5" fmla="*/ 630621 h 1019504"/>
              <a:gd name="connsiteX6" fmla="*/ 315310 w 2170128"/>
              <a:gd name="connsiteY6" fmla="*/ 704193 h 1019504"/>
              <a:gd name="connsiteX7" fmla="*/ 346841 w 2170128"/>
              <a:gd name="connsiteY7" fmla="*/ 735725 h 1019504"/>
              <a:gd name="connsiteX8" fmla="*/ 378372 w 2170128"/>
              <a:gd name="connsiteY8" fmla="*/ 767256 h 1019504"/>
              <a:gd name="connsiteX9" fmla="*/ 462455 w 2170128"/>
              <a:gd name="connsiteY9" fmla="*/ 809297 h 1019504"/>
              <a:gd name="connsiteX10" fmla="*/ 493986 w 2170128"/>
              <a:gd name="connsiteY10" fmla="*/ 819807 h 1019504"/>
              <a:gd name="connsiteX11" fmla="*/ 536028 w 2170128"/>
              <a:gd name="connsiteY11" fmla="*/ 840828 h 1019504"/>
              <a:gd name="connsiteX12" fmla="*/ 641131 w 2170128"/>
              <a:gd name="connsiteY12" fmla="*/ 882869 h 1019504"/>
              <a:gd name="connsiteX13" fmla="*/ 714703 w 2170128"/>
              <a:gd name="connsiteY13" fmla="*/ 893380 h 1019504"/>
              <a:gd name="connsiteX14" fmla="*/ 872359 w 2170128"/>
              <a:gd name="connsiteY14" fmla="*/ 935421 h 1019504"/>
              <a:gd name="connsiteX15" fmla="*/ 956441 w 2170128"/>
              <a:gd name="connsiteY15" fmla="*/ 945931 h 1019504"/>
              <a:gd name="connsiteX16" fmla="*/ 1124607 w 2170128"/>
              <a:gd name="connsiteY16" fmla="*/ 987973 h 1019504"/>
              <a:gd name="connsiteX17" fmla="*/ 1208690 w 2170128"/>
              <a:gd name="connsiteY17" fmla="*/ 1008993 h 1019504"/>
              <a:gd name="connsiteX18" fmla="*/ 1282262 w 2170128"/>
              <a:gd name="connsiteY18" fmla="*/ 1019504 h 1019504"/>
              <a:gd name="connsiteX19" fmla="*/ 1660635 w 2170128"/>
              <a:gd name="connsiteY19" fmla="*/ 1008993 h 1019504"/>
              <a:gd name="connsiteX20" fmla="*/ 1723697 w 2170128"/>
              <a:gd name="connsiteY20" fmla="*/ 998483 h 1019504"/>
              <a:gd name="connsiteX21" fmla="*/ 1912883 w 2170128"/>
              <a:gd name="connsiteY21" fmla="*/ 914400 h 1019504"/>
              <a:gd name="connsiteX22" fmla="*/ 1944414 w 2170128"/>
              <a:gd name="connsiteY22" fmla="*/ 882869 h 1019504"/>
              <a:gd name="connsiteX23" fmla="*/ 1986455 w 2170128"/>
              <a:gd name="connsiteY23" fmla="*/ 851338 h 1019504"/>
              <a:gd name="connsiteX24" fmla="*/ 2091559 w 2170128"/>
              <a:gd name="connsiteY24" fmla="*/ 735725 h 1019504"/>
              <a:gd name="connsiteX25" fmla="*/ 2133600 w 2170128"/>
              <a:gd name="connsiteY25" fmla="*/ 630621 h 1019504"/>
              <a:gd name="connsiteX26" fmla="*/ 2165131 w 2170128"/>
              <a:gd name="connsiteY26" fmla="*/ 493987 h 1019504"/>
              <a:gd name="connsiteX27" fmla="*/ 2112579 w 2170128"/>
              <a:gd name="connsiteY27" fmla="*/ 220718 h 1019504"/>
              <a:gd name="connsiteX28" fmla="*/ 2049517 w 2170128"/>
              <a:gd name="connsiteY28" fmla="*/ 199697 h 1019504"/>
              <a:gd name="connsiteX29" fmla="*/ 1797269 w 2170128"/>
              <a:gd name="connsiteY29" fmla="*/ 241738 h 1019504"/>
              <a:gd name="connsiteX30" fmla="*/ 1681655 w 2170128"/>
              <a:gd name="connsiteY30" fmla="*/ 315311 h 1019504"/>
              <a:gd name="connsiteX31" fmla="*/ 1545021 w 2170128"/>
              <a:gd name="connsiteY31" fmla="*/ 430925 h 1019504"/>
              <a:gd name="connsiteX32" fmla="*/ 1502979 w 2170128"/>
              <a:gd name="connsiteY32" fmla="*/ 472966 h 1019504"/>
              <a:gd name="connsiteX33" fmla="*/ 1460938 w 2170128"/>
              <a:gd name="connsiteY33" fmla="*/ 536028 h 1019504"/>
              <a:gd name="connsiteX34" fmla="*/ 1397876 w 2170128"/>
              <a:gd name="connsiteY34" fmla="*/ 620111 h 1019504"/>
              <a:gd name="connsiteX35" fmla="*/ 1366345 w 2170128"/>
              <a:gd name="connsiteY35" fmla="*/ 662152 h 1019504"/>
              <a:gd name="connsiteX36" fmla="*/ 1313793 w 2170128"/>
              <a:gd name="connsiteY36" fmla="*/ 725214 h 10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70128" h="1019504">
                <a:moveTo>
                  <a:pt x="0" y="0"/>
                </a:moveTo>
                <a:cubicBezTo>
                  <a:pt x="2906" y="26156"/>
                  <a:pt x="14097" y="135854"/>
                  <a:pt x="21021" y="168166"/>
                </a:cubicBezTo>
                <a:cubicBezTo>
                  <a:pt x="26365" y="193105"/>
                  <a:pt x="35330" y="217131"/>
                  <a:pt x="42041" y="241738"/>
                </a:cubicBezTo>
                <a:cubicBezTo>
                  <a:pt x="53553" y="283950"/>
                  <a:pt x="54692" y="302788"/>
                  <a:pt x="73572" y="346842"/>
                </a:cubicBezTo>
                <a:cubicBezTo>
                  <a:pt x="103727" y="417204"/>
                  <a:pt x="138814" y="469591"/>
                  <a:pt x="178676" y="536028"/>
                </a:cubicBezTo>
                <a:cubicBezTo>
                  <a:pt x="198194" y="568558"/>
                  <a:pt x="215979" y="602286"/>
                  <a:pt x="241738" y="630621"/>
                </a:cubicBezTo>
                <a:cubicBezTo>
                  <a:pt x="265068" y="656284"/>
                  <a:pt x="290786" y="679669"/>
                  <a:pt x="315310" y="704193"/>
                </a:cubicBezTo>
                <a:lnTo>
                  <a:pt x="346841" y="735725"/>
                </a:lnTo>
                <a:cubicBezTo>
                  <a:pt x="357351" y="746235"/>
                  <a:pt x="364271" y="762556"/>
                  <a:pt x="378372" y="767256"/>
                </a:cubicBezTo>
                <a:cubicBezTo>
                  <a:pt x="449474" y="790956"/>
                  <a:pt x="363172" y="759656"/>
                  <a:pt x="462455" y="809297"/>
                </a:cubicBezTo>
                <a:cubicBezTo>
                  <a:pt x="472364" y="814252"/>
                  <a:pt x="483803" y="815443"/>
                  <a:pt x="493986" y="819807"/>
                </a:cubicBezTo>
                <a:cubicBezTo>
                  <a:pt x="508387" y="825979"/>
                  <a:pt x="521627" y="834656"/>
                  <a:pt x="536028" y="840828"/>
                </a:cubicBezTo>
                <a:cubicBezTo>
                  <a:pt x="570710" y="855692"/>
                  <a:pt x="603777" y="877532"/>
                  <a:pt x="641131" y="882869"/>
                </a:cubicBezTo>
                <a:cubicBezTo>
                  <a:pt x="665655" y="886373"/>
                  <a:pt x="690480" y="888189"/>
                  <a:pt x="714703" y="893380"/>
                </a:cubicBezTo>
                <a:cubicBezTo>
                  <a:pt x="862096" y="924964"/>
                  <a:pt x="711381" y="905238"/>
                  <a:pt x="872359" y="935421"/>
                </a:cubicBezTo>
                <a:cubicBezTo>
                  <a:pt x="900121" y="940626"/>
                  <a:pt x="928414" y="942428"/>
                  <a:pt x="956441" y="945931"/>
                </a:cubicBezTo>
                <a:lnTo>
                  <a:pt x="1124607" y="987973"/>
                </a:lnTo>
                <a:cubicBezTo>
                  <a:pt x="1152635" y="994980"/>
                  <a:pt x="1180090" y="1004907"/>
                  <a:pt x="1208690" y="1008993"/>
                </a:cubicBezTo>
                <a:lnTo>
                  <a:pt x="1282262" y="1019504"/>
                </a:lnTo>
                <a:lnTo>
                  <a:pt x="1660635" y="1008993"/>
                </a:lnTo>
                <a:cubicBezTo>
                  <a:pt x="1681921" y="1007979"/>
                  <a:pt x="1703356" y="1004839"/>
                  <a:pt x="1723697" y="998483"/>
                </a:cubicBezTo>
                <a:cubicBezTo>
                  <a:pt x="1737626" y="994130"/>
                  <a:pt x="1894930" y="932353"/>
                  <a:pt x="1912883" y="914400"/>
                </a:cubicBezTo>
                <a:cubicBezTo>
                  <a:pt x="1923393" y="903890"/>
                  <a:pt x="1933129" y="892542"/>
                  <a:pt x="1944414" y="882869"/>
                </a:cubicBezTo>
                <a:cubicBezTo>
                  <a:pt x="1957714" y="871469"/>
                  <a:pt x="1973493" y="863121"/>
                  <a:pt x="1986455" y="851338"/>
                </a:cubicBezTo>
                <a:cubicBezTo>
                  <a:pt x="2021104" y="819839"/>
                  <a:pt x="2065134" y="778006"/>
                  <a:pt x="2091559" y="735725"/>
                </a:cubicBezTo>
                <a:cubicBezTo>
                  <a:pt x="2112205" y="702690"/>
                  <a:pt x="2122166" y="667781"/>
                  <a:pt x="2133600" y="630621"/>
                </a:cubicBezTo>
                <a:cubicBezTo>
                  <a:pt x="2158033" y="551216"/>
                  <a:pt x="2152469" y="569960"/>
                  <a:pt x="2165131" y="493987"/>
                </a:cubicBezTo>
                <a:cubicBezTo>
                  <a:pt x="2162429" y="462911"/>
                  <a:pt x="2197700" y="268008"/>
                  <a:pt x="2112579" y="220718"/>
                </a:cubicBezTo>
                <a:cubicBezTo>
                  <a:pt x="2093210" y="209957"/>
                  <a:pt x="2070538" y="206704"/>
                  <a:pt x="2049517" y="199697"/>
                </a:cubicBezTo>
                <a:cubicBezTo>
                  <a:pt x="1959828" y="210249"/>
                  <a:pt x="1879883" y="209964"/>
                  <a:pt x="1797269" y="241738"/>
                </a:cubicBezTo>
                <a:cubicBezTo>
                  <a:pt x="1721001" y="271071"/>
                  <a:pt x="1746011" y="270261"/>
                  <a:pt x="1681655" y="315311"/>
                </a:cubicBezTo>
                <a:cubicBezTo>
                  <a:pt x="1566264" y="396085"/>
                  <a:pt x="1699526" y="276420"/>
                  <a:pt x="1545021" y="430925"/>
                </a:cubicBezTo>
                <a:cubicBezTo>
                  <a:pt x="1531007" y="444939"/>
                  <a:pt x="1513972" y="456476"/>
                  <a:pt x="1502979" y="472966"/>
                </a:cubicBezTo>
                <a:cubicBezTo>
                  <a:pt x="1488965" y="493987"/>
                  <a:pt x="1475622" y="515470"/>
                  <a:pt x="1460938" y="536028"/>
                </a:cubicBezTo>
                <a:cubicBezTo>
                  <a:pt x="1440575" y="564537"/>
                  <a:pt x="1418897" y="592083"/>
                  <a:pt x="1397876" y="620111"/>
                </a:cubicBezTo>
                <a:cubicBezTo>
                  <a:pt x="1387366" y="634125"/>
                  <a:pt x="1376062" y="647577"/>
                  <a:pt x="1366345" y="662152"/>
                </a:cubicBezTo>
                <a:cubicBezTo>
                  <a:pt x="1322360" y="728129"/>
                  <a:pt x="1349567" y="725214"/>
                  <a:pt x="1313793" y="725214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9D74916-B4DE-1F7B-932D-1E5E3FF82F0D}"/>
              </a:ext>
            </a:extLst>
          </p:cNvPr>
          <p:cNvSpPr txBox="1"/>
          <p:nvPr/>
        </p:nvSpPr>
        <p:spPr>
          <a:xfrm>
            <a:off x="4906072" y="399281"/>
            <a:ext cx="2785242" cy="1371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00A4A94-B6D8-F44C-743D-0BA2C47EF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407" y="477709"/>
            <a:ext cx="6048595" cy="590189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DEB6CCE-655C-AB11-3265-66F9C52EF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530" y="-189186"/>
            <a:ext cx="6425800" cy="64922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5714EF-60D0-CF7F-C444-0BE468B00A6A}"/>
              </a:ext>
            </a:extLst>
          </p:cNvPr>
          <p:cNvSpPr txBox="1"/>
          <p:nvPr/>
        </p:nvSpPr>
        <p:spPr>
          <a:xfrm>
            <a:off x="1060690" y="1168538"/>
            <a:ext cx="6567306" cy="2180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4800" dirty="0">
                <a:solidFill>
                  <a:srgbClr val="16411B"/>
                </a:solidFill>
                <a:latin typeface="Gill Sans Ultra Bold" panose="020B0A02020104020203" pitchFamily="34" charset="77"/>
              </a:rPr>
              <a:t>Stands info &amp; </a:t>
            </a:r>
            <a:r>
              <a:rPr lang="en" sz="4800" dirty="0" err="1">
                <a:solidFill>
                  <a:srgbClr val="16411B"/>
                </a:solidFill>
                <a:latin typeface="Gill Sans Ultra Bold" panose="020B0A02020104020203" pitchFamily="34" charset="77"/>
              </a:rPr>
              <a:t>tâches</a:t>
            </a:r>
            <a:endParaRPr lang="fr-BE" sz="4800" b="1" dirty="0">
              <a:solidFill>
                <a:srgbClr val="16411B"/>
              </a:solidFill>
              <a:effectLst/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2312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D68B1-A8F1-313D-A0ED-2CA3DF83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3C7113-54F7-E4F1-816A-3B2ABFAFF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4" descr="Green Jungle PPT Backgrounds">
            <a:extLst>
              <a:ext uri="{FF2B5EF4-FFF2-40B4-BE49-F238E27FC236}">
                <a16:creationId xmlns:a16="http://schemas.microsoft.com/office/drawing/2014/main" id="{1C7B3D54-7AD1-6D4D-A4E2-50F372C4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43264E9-605C-94A7-C757-EA8FF9EA710F}"/>
              </a:ext>
            </a:extLst>
          </p:cNvPr>
          <p:cNvSpPr/>
          <p:nvPr/>
        </p:nvSpPr>
        <p:spPr>
          <a:xfrm>
            <a:off x="3266198" y="2898681"/>
            <a:ext cx="5152931" cy="949213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" panose="020B0A02020104020203" pitchFamily="34" charset="77"/>
              </a:rPr>
              <a:t>TACHES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2FD15-F6B7-8A59-9295-C8325188C3D2}"/>
              </a:ext>
            </a:extLst>
          </p:cNvPr>
          <p:cNvSpPr/>
          <p:nvPr/>
        </p:nvSpPr>
        <p:spPr>
          <a:xfrm>
            <a:off x="194925" y="383572"/>
            <a:ext cx="3046687" cy="2175734"/>
          </a:xfrm>
          <a:prstGeom prst="rect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fr-FR" sz="24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NANNINE</a:t>
            </a:r>
          </a:p>
          <a:p>
            <a:pPr marL="0" indent="0">
              <a:spcBef>
                <a:spcPts val="0"/>
              </a:spcBef>
            </a:pPr>
            <a:endParaRPr lang="fr-BE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fr-BE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fr-BE" sz="1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JEUDI 27/03 &amp; LUNDI 31/03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 personnes/section.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RDV sur place à 8h.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Prévoir un </a:t>
            </a:r>
            <a:r>
              <a:rPr lang="fr-BE" sz="18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picnic</a:t>
            </a: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  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Apporter des GANTS.</a:t>
            </a:r>
            <a:endParaRPr lang="fr-B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88C464-14DE-BCF0-5055-A81ACB133860}"/>
              </a:ext>
            </a:extLst>
          </p:cNvPr>
          <p:cNvSpPr/>
          <p:nvPr/>
        </p:nvSpPr>
        <p:spPr>
          <a:xfrm>
            <a:off x="4776621" y="4424125"/>
            <a:ext cx="2638757" cy="1984307"/>
          </a:xfrm>
          <a:prstGeom prst="rect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4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7) PASSAGE 5H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BE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SAMEDI 29/03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4</a:t>
            </a: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personnes/section.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RDV au QG.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Entre 15h et 19h. </a:t>
            </a:r>
            <a:endParaRPr lang="fr-BE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0CEBC-AC17-8D2F-E7A0-CEF1F82BE14F}"/>
              </a:ext>
            </a:extLst>
          </p:cNvPr>
          <p:cNvSpPr/>
          <p:nvPr/>
        </p:nvSpPr>
        <p:spPr>
          <a:xfrm>
            <a:off x="674946" y="4412174"/>
            <a:ext cx="2621015" cy="2008208"/>
          </a:xfrm>
          <a:prstGeom prst="rect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4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5) CONTAINERS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BE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DIMANCHE 30/03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4</a:t>
            </a: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personnes/section.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RDV au QG. 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Entre 14h et 18h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014A32-9A44-56F8-D74E-DFF5ED25D6C2}"/>
              </a:ext>
            </a:extLst>
          </p:cNvPr>
          <p:cNvSpPr/>
          <p:nvPr/>
        </p:nvSpPr>
        <p:spPr>
          <a:xfrm>
            <a:off x="9488684" y="400542"/>
            <a:ext cx="2525771" cy="2093550"/>
          </a:xfrm>
          <a:prstGeom prst="rect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/>
            <a:r>
              <a:rPr lang="fr-BE" sz="24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4) DEMONTAGE</a:t>
            </a:r>
          </a:p>
          <a:p>
            <a:pPr marL="0" indent="0"/>
            <a:endParaRPr lang="fr-BE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/>
            <a:r>
              <a:rPr lang="fr-BE" sz="1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DIMANCHE 30/03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4 personnes/section.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RDV info HAUT (bois)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Entre 16H30 et </a:t>
            </a:r>
            <a:r>
              <a:rPr lang="fr-B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20</a:t>
            </a: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H30.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F7E31F-9BE7-7CE3-DD28-5DBB168B213E}"/>
              </a:ext>
            </a:extLst>
          </p:cNvPr>
          <p:cNvSpPr/>
          <p:nvPr/>
        </p:nvSpPr>
        <p:spPr>
          <a:xfrm>
            <a:off x="3404866" y="394668"/>
            <a:ext cx="2818086" cy="2175734"/>
          </a:xfrm>
          <a:prstGeom prst="rect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2) MONTAGE</a:t>
            </a:r>
          </a:p>
          <a:p>
            <a:pPr algn="ctr"/>
            <a:endParaRPr lang="fr-FR" sz="2400" b="1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r-BE" sz="1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VENDREDI 28/03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4 personnes/section.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RDV info HAUT (bois)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Soit de 13h à 17h, soit de 18h à 22h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01E819-1B35-E535-13DA-5F08680B50A5}"/>
              </a:ext>
            </a:extLst>
          </p:cNvPr>
          <p:cNvSpPr/>
          <p:nvPr/>
        </p:nvSpPr>
        <p:spPr>
          <a:xfrm>
            <a:off x="6377143" y="365125"/>
            <a:ext cx="2957350" cy="2175733"/>
          </a:xfrm>
          <a:prstGeom prst="rect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3) SECURITE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SAMEDI- DIMANCHE (29-30)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 personnes/section.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Shift de 2 heures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RDV au QG</a:t>
            </a:r>
          </a:p>
        </p:txBody>
      </p:sp>
      <p:sp>
        <p:nvSpPr>
          <p:cNvPr id="16" name="Google Shape;2010;p44">
            <a:extLst>
              <a:ext uri="{FF2B5EF4-FFF2-40B4-BE49-F238E27FC236}">
                <a16:creationId xmlns:a16="http://schemas.microsoft.com/office/drawing/2014/main" id="{9D92C5E5-8483-F124-7D3D-469126DD691E}"/>
              </a:ext>
            </a:extLst>
          </p:cNvPr>
          <p:cNvSpPr txBox="1">
            <a:spLocks/>
          </p:cNvSpPr>
          <p:nvPr/>
        </p:nvSpPr>
        <p:spPr>
          <a:xfrm>
            <a:off x="674946" y="1777374"/>
            <a:ext cx="1753052" cy="1215715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</a:pPr>
            <a:endParaRPr lang="fr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075697-8F7A-3793-9E00-AA5DFF3CC2A7}"/>
              </a:ext>
            </a:extLst>
          </p:cNvPr>
          <p:cNvSpPr/>
          <p:nvPr/>
        </p:nvSpPr>
        <p:spPr>
          <a:xfrm>
            <a:off x="8731813" y="4170691"/>
            <a:ext cx="2785241" cy="2249691"/>
          </a:xfrm>
          <a:prstGeom prst="rect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4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8) DEMONTAGE CHAPITEAU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BE" sz="1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/>
            <a:r>
              <a:rPr lang="fr-BE" sz="1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LUNDI 31/03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4 personnes/section.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RDV au chapiteau. 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Entre 08h et 12h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25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37F6480-55A1-5265-6E08-AF4759A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4" y="0"/>
            <a:ext cx="12428538" cy="6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16" name="Sous-titre 15">
            <a:extLst>
              <a:ext uri="{FF2B5EF4-FFF2-40B4-BE49-F238E27FC236}">
                <a16:creationId xmlns:a16="http://schemas.microsoft.com/office/drawing/2014/main" id="{F4CA5C96-F1AB-6619-E16F-15427F0C6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926517" y="6780239"/>
            <a:ext cx="9144000" cy="165576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1422A994-E924-D68F-9181-9529D50A9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id="{0403DD8F-D526-B27C-B78E-7F1B4204CE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F91A58D-E02D-CA58-DC39-153B16D53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723" y="4801944"/>
            <a:ext cx="3350510" cy="150114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138B4FF-F1B3-368C-464C-7AEDC1964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406" y="-189186"/>
            <a:ext cx="6425800" cy="6492274"/>
          </a:xfrm>
          <a:prstGeom prst="rect">
            <a:avLst/>
          </a:prstGeom>
        </p:spPr>
      </p:pic>
      <p:sp>
        <p:nvSpPr>
          <p:cNvPr id="23" name="Forme libre 22">
            <a:extLst>
              <a:ext uri="{FF2B5EF4-FFF2-40B4-BE49-F238E27FC236}">
                <a16:creationId xmlns:a16="http://schemas.microsoft.com/office/drawing/2014/main" id="{35195483-13EB-1137-8585-8DF38696FE4A}"/>
              </a:ext>
            </a:extLst>
          </p:cNvPr>
          <p:cNvSpPr>
            <a:spLocks/>
          </p:cNvSpPr>
          <p:nvPr/>
        </p:nvSpPr>
        <p:spPr>
          <a:xfrm>
            <a:off x="2774731" y="956441"/>
            <a:ext cx="2170128" cy="1224000"/>
          </a:xfrm>
          <a:custGeom>
            <a:avLst/>
            <a:gdLst>
              <a:gd name="connsiteX0" fmla="*/ 0 w 2170128"/>
              <a:gd name="connsiteY0" fmla="*/ 0 h 1019504"/>
              <a:gd name="connsiteX1" fmla="*/ 21021 w 2170128"/>
              <a:gd name="connsiteY1" fmla="*/ 168166 h 1019504"/>
              <a:gd name="connsiteX2" fmla="*/ 42041 w 2170128"/>
              <a:gd name="connsiteY2" fmla="*/ 241738 h 1019504"/>
              <a:gd name="connsiteX3" fmla="*/ 73572 w 2170128"/>
              <a:gd name="connsiteY3" fmla="*/ 346842 h 1019504"/>
              <a:gd name="connsiteX4" fmla="*/ 178676 w 2170128"/>
              <a:gd name="connsiteY4" fmla="*/ 536028 h 1019504"/>
              <a:gd name="connsiteX5" fmla="*/ 241738 w 2170128"/>
              <a:gd name="connsiteY5" fmla="*/ 630621 h 1019504"/>
              <a:gd name="connsiteX6" fmla="*/ 315310 w 2170128"/>
              <a:gd name="connsiteY6" fmla="*/ 704193 h 1019504"/>
              <a:gd name="connsiteX7" fmla="*/ 346841 w 2170128"/>
              <a:gd name="connsiteY7" fmla="*/ 735725 h 1019504"/>
              <a:gd name="connsiteX8" fmla="*/ 378372 w 2170128"/>
              <a:gd name="connsiteY8" fmla="*/ 767256 h 1019504"/>
              <a:gd name="connsiteX9" fmla="*/ 462455 w 2170128"/>
              <a:gd name="connsiteY9" fmla="*/ 809297 h 1019504"/>
              <a:gd name="connsiteX10" fmla="*/ 493986 w 2170128"/>
              <a:gd name="connsiteY10" fmla="*/ 819807 h 1019504"/>
              <a:gd name="connsiteX11" fmla="*/ 536028 w 2170128"/>
              <a:gd name="connsiteY11" fmla="*/ 840828 h 1019504"/>
              <a:gd name="connsiteX12" fmla="*/ 641131 w 2170128"/>
              <a:gd name="connsiteY12" fmla="*/ 882869 h 1019504"/>
              <a:gd name="connsiteX13" fmla="*/ 714703 w 2170128"/>
              <a:gd name="connsiteY13" fmla="*/ 893380 h 1019504"/>
              <a:gd name="connsiteX14" fmla="*/ 872359 w 2170128"/>
              <a:gd name="connsiteY14" fmla="*/ 935421 h 1019504"/>
              <a:gd name="connsiteX15" fmla="*/ 956441 w 2170128"/>
              <a:gd name="connsiteY15" fmla="*/ 945931 h 1019504"/>
              <a:gd name="connsiteX16" fmla="*/ 1124607 w 2170128"/>
              <a:gd name="connsiteY16" fmla="*/ 987973 h 1019504"/>
              <a:gd name="connsiteX17" fmla="*/ 1208690 w 2170128"/>
              <a:gd name="connsiteY17" fmla="*/ 1008993 h 1019504"/>
              <a:gd name="connsiteX18" fmla="*/ 1282262 w 2170128"/>
              <a:gd name="connsiteY18" fmla="*/ 1019504 h 1019504"/>
              <a:gd name="connsiteX19" fmla="*/ 1660635 w 2170128"/>
              <a:gd name="connsiteY19" fmla="*/ 1008993 h 1019504"/>
              <a:gd name="connsiteX20" fmla="*/ 1723697 w 2170128"/>
              <a:gd name="connsiteY20" fmla="*/ 998483 h 1019504"/>
              <a:gd name="connsiteX21" fmla="*/ 1912883 w 2170128"/>
              <a:gd name="connsiteY21" fmla="*/ 914400 h 1019504"/>
              <a:gd name="connsiteX22" fmla="*/ 1944414 w 2170128"/>
              <a:gd name="connsiteY22" fmla="*/ 882869 h 1019504"/>
              <a:gd name="connsiteX23" fmla="*/ 1986455 w 2170128"/>
              <a:gd name="connsiteY23" fmla="*/ 851338 h 1019504"/>
              <a:gd name="connsiteX24" fmla="*/ 2091559 w 2170128"/>
              <a:gd name="connsiteY24" fmla="*/ 735725 h 1019504"/>
              <a:gd name="connsiteX25" fmla="*/ 2133600 w 2170128"/>
              <a:gd name="connsiteY25" fmla="*/ 630621 h 1019504"/>
              <a:gd name="connsiteX26" fmla="*/ 2165131 w 2170128"/>
              <a:gd name="connsiteY26" fmla="*/ 493987 h 1019504"/>
              <a:gd name="connsiteX27" fmla="*/ 2112579 w 2170128"/>
              <a:gd name="connsiteY27" fmla="*/ 220718 h 1019504"/>
              <a:gd name="connsiteX28" fmla="*/ 2049517 w 2170128"/>
              <a:gd name="connsiteY28" fmla="*/ 199697 h 1019504"/>
              <a:gd name="connsiteX29" fmla="*/ 1797269 w 2170128"/>
              <a:gd name="connsiteY29" fmla="*/ 241738 h 1019504"/>
              <a:gd name="connsiteX30" fmla="*/ 1681655 w 2170128"/>
              <a:gd name="connsiteY30" fmla="*/ 315311 h 1019504"/>
              <a:gd name="connsiteX31" fmla="*/ 1545021 w 2170128"/>
              <a:gd name="connsiteY31" fmla="*/ 430925 h 1019504"/>
              <a:gd name="connsiteX32" fmla="*/ 1502979 w 2170128"/>
              <a:gd name="connsiteY32" fmla="*/ 472966 h 1019504"/>
              <a:gd name="connsiteX33" fmla="*/ 1460938 w 2170128"/>
              <a:gd name="connsiteY33" fmla="*/ 536028 h 1019504"/>
              <a:gd name="connsiteX34" fmla="*/ 1397876 w 2170128"/>
              <a:gd name="connsiteY34" fmla="*/ 620111 h 1019504"/>
              <a:gd name="connsiteX35" fmla="*/ 1366345 w 2170128"/>
              <a:gd name="connsiteY35" fmla="*/ 662152 h 1019504"/>
              <a:gd name="connsiteX36" fmla="*/ 1313793 w 2170128"/>
              <a:gd name="connsiteY36" fmla="*/ 725214 h 10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70128" h="1019504">
                <a:moveTo>
                  <a:pt x="0" y="0"/>
                </a:moveTo>
                <a:cubicBezTo>
                  <a:pt x="2906" y="26156"/>
                  <a:pt x="14097" y="135854"/>
                  <a:pt x="21021" y="168166"/>
                </a:cubicBezTo>
                <a:cubicBezTo>
                  <a:pt x="26365" y="193105"/>
                  <a:pt x="35330" y="217131"/>
                  <a:pt x="42041" y="241738"/>
                </a:cubicBezTo>
                <a:cubicBezTo>
                  <a:pt x="53553" y="283950"/>
                  <a:pt x="54692" y="302788"/>
                  <a:pt x="73572" y="346842"/>
                </a:cubicBezTo>
                <a:cubicBezTo>
                  <a:pt x="103727" y="417204"/>
                  <a:pt x="138814" y="469591"/>
                  <a:pt x="178676" y="536028"/>
                </a:cubicBezTo>
                <a:cubicBezTo>
                  <a:pt x="198194" y="568558"/>
                  <a:pt x="215979" y="602286"/>
                  <a:pt x="241738" y="630621"/>
                </a:cubicBezTo>
                <a:cubicBezTo>
                  <a:pt x="265068" y="656284"/>
                  <a:pt x="290786" y="679669"/>
                  <a:pt x="315310" y="704193"/>
                </a:cubicBezTo>
                <a:lnTo>
                  <a:pt x="346841" y="735725"/>
                </a:lnTo>
                <a:cubicBezTo>
                  <a:pt x="357351" y="746235"/>
                  <a:pt x="364271" y="762556"/>
                  <a:pt x="378372" y="767256"/>
                </a:cubicBezTo>
                <a:cubicBezTo>
                  <a:pt x="449474" y="790956"/>
                  <a:pt x="363172" y="759656"/>
                  <a:pt x="462455" y="809297"/>
                </a:cubicBezTo>
                <a:cubicBezTo>
                  <a:pt x="472364" y="814252"/>
                  <a:pt x="483803" y="815443"/>
                  <a:pt x="493986" y="819807"/>
                </a:cubicBezTo>
                <a:cubicBezTo>
                  <a:pt x="508387" y="825979"/>
                  <a:pt x="521627" y="834656"/>
                  <a:pt x="536028" y="840828"/>
                </a:cubicBezTo>
                <a:cubicBezTo>
                  <a:pt x="570710" y="855692"/>
                  <a:pt x="603777" y="877532"/>
                  <a:pt x="641131" y="882869"/>
                </a:cubicBezTo>
                <a:cubicBezTo>
                  <a:pt x="665655" y="886373"/>
                  <a:pt x="690480" y="888189"/>
                  <a:pt x="714703" y="893380"/>
                </a:cubicBezTo>
                <a:cubicBezTo>
                  <a:pt x="862096" y="924964"/>
                  <a:pt x="711381" y="905238"/>
                  <a:pt x="872359" y="935421"/>
                </a:cubicBezTo>
                <a:cubicBezTo>
                  <a:pt x="900121" y="940626"/>
                  <a:pt x="928414" y="942428"/>
                  <a:pt x="956441" y="945931"/>
                </a:cubicBezTo>
                <a:lnTo>
                  <a:pt x="1124607" y="987973"/>
                </a:lnTo>
                <a:cubicBezTo>
                  <a:pt x="1152635" y="994980"/>
                  <a:pt x="1180090" y="1004907"/>
                  <a:pt x="1208690" y="1008993"/>
                </a:cubicBezTo>
                <a:lnTo>
                  <a:pt x="1282262" y="1019504"/>
                </a:lnTo>
                <a:lnTo>
                  <a:pt x="1660635" y="1008993"/>
                </a:lnTo>
                <a:cubicBezTo>
                  <a:pt x="1681921" y="1007979"/>
                  <a:pt x="1703356" y="1004839"/>
                  <a:pt x="1723697" y="998483"/>
                </a:cubicBezTo>
                <a:cubicBezTo>
                  <a:pt x="1737626" y="994130"/>
                  <a:pt x="1894930" y="932353"/>
                  <a:pt x="1912883" y="914400"/>
                </a:cubicBezTo>
                <a:cubicBezTo>
                  <a:pt x="1923393" y="903890"/>
                  <a:pt x="1933129" y="892542"/>
                  <a:pt x="1944414" y="882869"/>
                </a:cubicBezTo>
                <a:cubicBezTo>
                  <a:pt x="1957714" y="871469"/>
                  <a:pt x="1973493" y="863121"/>
                  <a:pt x="1986455" y="851338"/>
                </a:cubicBezTo>
                <a:cubicBezTo>
                  <a:pt x="2021104" y="819839"/>
                  <a:pt x="2065134" y="778006"/>
                  <a:pt x="2091559" y="735725"/>
                </a:cubicBezTo>
                <a:cubicBezTo>
                  <a:pt x="2112205" y="702690"/>
                  <a:pt x="2122166" y="667781"/>
                  <a:pt x="2133600" y="630621"/>
                </a:cubicBezTo>
                <a:cubicBezTo>
                  <a:pt x="2158033" y="551216"/>
                  <a:pt x="2152469" y="569960"/>
                  <a:pt x="2165131" y="493987"/>
                </a:cubicBezTo>
                <a:cubicBezTo>
                  <a:pt x="2162429" y="462911"/>
                  <a:pt x="2197700" y="268008"/>
                  <a:pt x="2112579" y="220718"/>
                </a:cubicBezTo>
                <a:cubicBezTo>
                  <a:pt x="2093210" y="209957"/>
                  <a:pt x="2070538" y="206704"/>
                  <a:pt x="2049517" y="199697"/>
                </a:cubicBezTo>
                <a:cubicBezTo>
                  <a:pt x="1959828" y="210249"/>
                  <a:pt x="1879883" y="209964"/>
                  <a:pt x="1797269" y="241738"/>
                </a:cubicBezTo>
                <a:cubicBezTo>
                  <a:pt x="1721001" y="271071"/>
                  <a:pt x="1746011" y="270261"/>
                  <a:pt x="1681655" y="315311"/>
                </a:cubicBezTo>
                <a:cubicBezTo>
                  <a:pt x="1566264" y="396085"/>
                  <a:pt x="1699526" y="276420"/>
                  <a:pt x="1545021" y="430925"/>
                </a:cubicBezTo>
                <a:cubicBezTo>
                  <a:pt x="1531007" y="444939"/>
                  <a:pt x="1513972" y="456476"/>
                  <a:pt x="1502979" y="472966"/>
                </a:cubicBezTo>
                <a:cubicBezTo>
                  <a:pt x="1488965" y="493987"/>
                  <a:pt x="1475622" y="515470"/>
                  <a:pt x="1460938" y="536028"/>
                </a:cubicBezTo>
                <a:cubicBezTo>
                  <a:pt x="1440575" y="564537"/>
                  <a:pt x="1418897" y="592083"/>
                  <a:pt x="1397876" y="620111"/>
                </a:cubicBezTo>
                <a:cubicBezTo>
                  <a:pt x="1387366" y="634125"/>
                  <a:pt x="1376062" y="647577"/>
                  <a:pt x="1366345" y="662152"/>
                </a:cubicBezTo>
                <a:cubicBezTo>
                  <a:pt x="1322360" y="728129"/>
                  <a:pt x="1349567" y="725214"/>
                  <a:pt x="1313793" y="725214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9D74916-B4DE-1F7B-932D-1E5E3FF82F0D}"/>
              </a:ext>
            </a:extLst>
          </p:cNvPr>
          <p:cNvSpPr txBox="1"/>
          <p:nvPr/>
        </p:nvSpPr>
        <p:spPr>
          <a:xfrm>
            <a:off x="4906072" y="399281"/>
            <a:ext cx="2785242" cy="1371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00A4A94-B6D8-F44C-743D-0BA2C47EF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407" y="477709"/>
            <a:ext cx="6048595" cy="590189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DEB6CCE-655C-AB11-3265-66F9C52EF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530" y="-189186"/>
            <a:ext cx="6425800" cy="64922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5714EF-60D0-CF7F-C444-0BE468B00A6A}"/>
              </a:ext>
            </a:extLst>
          </p:cNvPr>
          <p:cNvSpPr txBox="1"/>
          <p:nvPr/>
        </p:nvSpPr>
        <p:spPr>
          <a:xfrm>
            <a:off x="1170051" y="1521574"/>
            <a:ext cx="6567306" cy="13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6000" dirty="0">
                <a:solidFill>
                  <a:srgbClr val="16411B"/>
                </a:solidFill>
                <a:latin typeface="Gill Sans Ultra Bold" panose="020B0A02020104020203" pitchFamily="34" charset="77"/>
              </a:rPr>
              <a:t>SECURITE</a:t>
            </a:r>
            <a:endParaRPr lang="fr-BE" sz="6000" b="1" dirty="0">
              <a:solidFill>
                <a:srgbClr val="16411B"/>
              </a:solidFill>
              <a:effectLst/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36604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D68B1-A8F1-313D-A0ED-2CA3DF83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3C7113-54F7-E4F1-816A-3B2ABFAFF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4" descr="Green Jungle PPT Backgrounds">
            <a:extLst>
              <a:ext uri="{FF2B5EF4-FFF2-40B4-BE49-F238E27FC236}">
                <a16:creationId xmlns:a16="http://schemas.microsoft.com/office/drawing/2014/main" id="{1C7B3D54-7AD1-6D4D-A4E2-50F372C4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B728A2-D5D1-F7C3-457C-3BBAC5C45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89" y="1377860"/>
            <a:ext cx="8951486" cy="479910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B6BF643-72DA-DB06-B391-96ACA6D4BE0C}"/>
              </a:ext>
            </a:extLst>
          </p:cNvPr>
          <p:cNvSpPr txBox="1"/>
          <p:nvPr/>
        </p:nvSpPr>
        <p:spPr>
          <a:xfrm>
            <a:off x="838200" y="332476"/>
            <a:ext cx="4953000" cy="584775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REGLES GENERALES :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8D7573A-71DE-0B84-E312-FA0EC6CED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654" y="594210"/>
            <a:ext cx="3544476" cy="42184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E46B13E-3FDE-ACEA-C4D7-9721A6254866}"/>
              </a:ext>
            </a:extLst>
          </p:cNvPr>
          <p:cNvSpPr txBox="1"/>
          <p:nvPr/>
        </p:nvSpPr>
        <p:spPr>
          <a:xfrm>
            <a:off x="1073718" y="1515253"/>
            <a:ext cx="815602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Karla" pitchFamily="2" charset="77"/>
              </a:rPr>
              <a:t>1) Responsabilité des Staffs </a:t>
            </a:r>
            <a:br>
              <a:rPr lang="fr-BE" sz="2400" b="1" i="0" u="none" strike="noStrike" dirty="0">
                <a:solidFill>
                  <a:srgbClr val="16411B"/>
                </a:solidFill>
                <a:effectLst/>
                <a:latin typeface="Karla" pitchFamily="2" charset="77"/>
              </a:rPr>
            </a:br>
            <a:br>
              <a:rPr lang="fr-BE" sz="2400" b="1" i="0" u="none" strike="noStrike" dirty="0">
                <a:solidFill>
                  <a:srgbClr val="16411B"/>
                </a:solidFill>
                <a:effectLst/>
                <a:latin typeface="Karla" pitchFamily="2" charset="77"/>
              </a:rPr>
            </a:b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Karla" pitchFamily="2" charset="77"/>
              </a:rPr>
              <a:t>2) “Les 24 heures vélo sont un évènement </a:t>
            </a:r>
            <a:r>
              <a:rPr lang="fr-BE" sz="2400" b="1" i="0" u="sng" strike="noStrike" dirty="0">
                <a:solidFill>
                  <a:srgbClr val="16411B"/>
                </a:solidFill>
                <a:effectLst/>
                <a:highlight>
                  <a:srgbClr val="FFFF00"/>
                </a:highlight>
                <a:latin typeface="Karla" pitchFamily="2" charset="77"/>
              </a:rPr>
              <a:t>sans drogue, sans alcool et sans boisson énergisante”. </a:t>
            </a:r>
            <a:br>
              <a:rPr lang="fr-BE" sz="2400" b="1" i="0" u="none" strike="noStrike" dirty="0">
                <a:solidFill>
                  <a:srgbClr val="16411B"/>
                </a:solidFill>
                <a:effectLst/>
                <a:latin typeface="Karla" pitchFamily="2" charset="77"/>
              </a:rPr>
            </a:br>
            <a:br>
              <a:rPr lang="fr-BE" sz="2400" b="1" i="0" u="none" strike="noStrike" dirty="0">
                <a:solidFill>
                  <a:srgbClr val="16411B"/>
                </a:solidFill>
                <a:effectLst/>
                <a:latin typeface="Karla" pitchFamily="2" charset="77"/>
              </a:rPr>
            </a:b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Karla" pitchFamily="2" charset="77"/>
              </a:rPr>
              <a:t>3) Quelque chose de suspect? </a:t>
            </a:r>
            <a:endParaRPr lang="fr-BE" sz="2400" b="1" dirty="0">
              <a:solidFill>
                <a:srgbClr val="16411B"/>
              </a:solidFill>
              <a:effectLst/>
              <a:latin typeface="Karla" pitchFamily="2" charset="77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Karla" pitchFamily="2" charset="77"/>
              </a:rPr>
              <a:t>Prévenez sans hésiter la sécurité (chasubles vertes). </a:t>
            </a:r>
            <a:br>
              <a:rPr lang="fr-BE" sz="2400" b="1" i="0" u="none" strike="noStrike" dirty="0">
                <a:solidFill>
                  <a:srgbClr val="16411B"/>
                </a:solidFill>
                <a:effectLst/>
                <a:latin typeface="Karla" pitchFamily="2" charset="77"/>
              </a:rPr>
            </a:br>
            <a:br>
              <a:rPr lang="fr-BE" sz="2400" b="1" i="0" u="none" strike="noStrike" dirty="0">
                <a:solidFill>
                  <a:srgbClr val="16411B"/>
                </a:solidFill>
                <a:effectLst/>
                <a:latin typeface="Karla" pitchFamily="2" charset="77"/>
              </a:rPr>
            </a:b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Karla" pitchFamily="2" charset="77"/>
              </a:rPr>
              <a:t>4) Vigilance Vol : ne rien laisser traîner et fermer les tentes. </a:t>
            </a:r>
            <a:br>
              <a:rPr lang="fr-BE" sz="2400" b="1" i="0" u="none" strike="noStrike" dirty="0">
                <a:solidFill>
                  <a:srgbClr val="16411B"/>
                </a:solidFill>
                <a:effectLst/>
                <a:latin typeface="Karla" pitchFamily="2" charset="77"/>
              </a:rPr>
            </a:br>
            <a:endParaRPr lang="fr-BE" sz="2400" b="1" i="0" u="none" strike="noStrike" dirty="0">
              <a:solidFill>
                <a:srgbClr val="16411B"/>
              </a:solidFill>
              <a:effectLst/>
              <a:latin typeface="Karla" pitchFamily="2" charset="77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BE" sz="2400" b="1" i="1" u="none" strike="noStrike" dirty="0">
                <a:solidFill>
                  <a:srgbClr val="16411B"/>
                </a:solidFill>
                <a:effectLst/>
                <a:latin typeface="Karla" pitchFamily="2" charset="77"/>
              </a:rPr>
              <a:t>Vigilance accrue dans les campings.</a:t>
            </a:r>
            <a:endParaRPr lang="fr-BE" sz="1800" b="1" dirty="0">
              <a:solidFill>
                <a:srgbClr val="16411B"/>
              </a:solidFill>
              <a:effectLst/>
              <a:latin typeface="Karl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43076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D68B1-A8F1-313D-A0ED-2CA3DF83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3C7113-54F7-E4F1-816A-3B2ABFAFF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4" descr="Green Jungle PPT Backgrounds">
            <a:extLst>
              <a:ext uri="{FF2B5EF4-FFF2-40B4-BE49-F238E27FC236}">
                <a16:creationId xmlns:a16="http://schemas.microsoft.com/office/drawing/2014/main" id="{1C7B3D54-7AD1-6D4D-A4E2-50F372C4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B728A2-D5D1-F7C3-457C-3BBAC5C45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20" y="1390886"/>
            <a:ext cx="8951486" cy="511501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B6BF643-72DA-DB06-B391-96ACA6D4BE0C}"/>
              </a:ext>
            </a:extLst>
          </p:cNvPr>
          <p:cNvSpPr txBox="1"/>
          <p:nvPr/>
        </p:nvSpPr>
        <p:spPr>
          <a:xfrm>
            <a:off x="838200" y="332476"/>
            <a:ext cx="6193221" cy="64633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SECURITE SUR LA PISTE :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8D7573A-71DE-0B84-E312-FA0EC6CED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68" y="284126"/>
            <a:ext cx="3544476" cy="42184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E46B13E-3FDE-ACEA-C4D7-9721A6254866}"/>
              </a:ext>
            </a:extLst>
          </p:cNvPr>
          <p:cNvSpPr txBox="1"/>
          <p:nvPr/>
        </p:nvSpPr>
        <p:spPr>
          <a:xfrm>
            <a:off x="707520" y="1891780"/>
            <a:ext cx="498453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4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OBLIGATOIRE :</a:t>
            </a:r>
            <a:endParaRPr lang="fr-BE" sz="2400" b="1" u="sng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Normes de sécurité du code de la route en application.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endParaRPr lang="fr-BE" sz="24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Port d’un casque fermé.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endParaRPr lang="fr-BE" sz="24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Eclairage suffisant (phare blanc à l’AVANT et rouge à l’ARRIÈRE)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endParaRPr lang="fr-BE" sz="24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Chasuble fluorescente JAUNE. 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75BD8E2-B264-463C-A548-174B9A505E38}"/>
              </a:ext>
            </a:extLst>
          </p:cNvPr>
          <p:cNvSpPr txBox="1"/>
          <p:nvPr/>
        </p:nvSpPr>
        <p:spPr>
          <a:xfrm>
            <a:off x="3606201" y="1446918"/>
            <a:ext cx="3867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6411B"/>
                </a:solidFill>
                <a:latin typeface="Gill Sans Ultra Bold" panose="020B0A02020104020203" pitchFamily="34" charset="77"/>
              </a:rPr>
              <a:t>EQUIPEMENT VELO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C140A45-201B-67DA-EA7B-3BBA76D53C24}"/>
              </a:ext>
            </a:extLst>
          </p:cNvPr>
          <p:cNvSpPr txBox="1"/>
          <p:nvPr/>
        </p:nvSpPr>
        <p:spPr>
          <a:xfrm>
            <a:off x="5380418" y="2280731"/>
            <a:ext cx="44227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4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INTERDIT 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fr-BE" sz="2400" b="1" u="sng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none" strike="noStrike" dirty="0" err="1">
                <a:solidFill>
                  <a:srgbClr val="16411B"/>
                </a:solidFill>
                <a:effectLst/>
                <a:latin typeface="Helvetica" pitchFamily="2" charset="0"/>
              </a:rPr>
              <a:t>Cales-pieds</a:t>
            </a:r>
            <a:endParaRPr lang="fr-BE" sz="24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endParaRPr lang="fr-BE" sz="24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Guidon de triathlon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endParaRPr lang="fr-BE" sz="24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Roues de diamètres différents.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endParaRPr lang="fr-BE" sz="24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Vélo de type “</a:t>
            </a:r>
            <a:r>
              <a:rPr lang="fr-BE" sz="2400" b="1" i="0" u="none" strike="noStrike" dirty="0" err="1">
                <a:solidFill>
                  <a:srgbClr val="16411B"/>
                </a:solidFill>
                <a:effectLst/>
                <a:latin typeface="Helvetica" pitchFamily="2" charset="0"/>
              </a:rPr>
              <a:t>fixie</a:t>
            </a: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” et de piste.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85B09C1-A513-3D8A-6434-1F36D3579D19}"/>
              </a:ext>
            </a:extLst>
          </p:cNvPr>
          <p:cNvCxnSpPr>
            <a:cxnSpLocks/>
          </p:cNvCxnSpPr>
          <p:nvPr/>
        </p:nvCxnSpPr>
        <p:spPr>
          <a:xfrm>
            <a:off x="5276056" y="2197055"/>
            <a:ext cx="0" cy="4114845"/>
          </a:xfrm>
          <a:prstGeom prst="line">
            <a:avLst/>
          </a:prstGeom>
          <a:ln w="539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338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D68B1-A8F1-313D-A0ED-2CA3DF83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3163497-BEA9-8597-C03E-0DEEE9086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923" y="1825625"/>
            <a:ext cx="3656153" cy="4351338"/>
          </a:xfrm>
        </p:spPr>
      </p:pic>
      <p:pic>
        <p:nvPicPr>
          <p:cNvPr id="4" name="Picture 4" descr="Green Jungle PPT Backgrounds">
            <a:extLst>
              <a:ext uri="{FF2B5EF4-FFF2-40B4-BE49-F238E27FC236}">
                <a16:creationId xmlns:a16="http://schemas.microsoft.com/office/drawing/2014/main" id="{1C7B3D54-7AD1-6D4D-A4E2-50F372C4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126255-D797-2715-143E-6B7D45E16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271" y="1825625"/>
            <a:ext cx="3478923" cy="414040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BB1ADBD-EA55-783A-B80E-607B809720D3}"/>
              </a:ext>
            </a:extLst>
          </p:cNvPr>
          <p:cNvSpPr txBox="1"/>
          <p:nvPr/>
        </p:nvSpPr>
        <p:spPr>
          <a:xfrm>
            <a:off x="1345324" y="597455"/>
            <a:ext cx="10515600" cy="5663089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</a:pPr>
            <a:r>
              <a:rPr lang="fr-BE" sz="3200" b="1" i="0" u="sng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Britannic Bold" panose="020B0903060703020204" pitchFamily="34" charset="77"/>
              </a:rPr>
              <a:t>CIRCULATION ET ACCIDENTS :</a:t>
            </a: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endParaRPr lang="fr-BE" dirty="0">
              <a:solidFill>
                <a:schemeClr val="accent4">
                  <a:lumMod val="40000"/>
                  <a:lumOff val="60000"/>
                </a:schemeClr>
              </a:solidFill>
              <a:latin typeface="Karla" pitchFamily="2" charset="77"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Passage des </a:t>
            </a:r>
            <a:r>
              <a:rPr lang="fr-BE" sz="2400" b="1" i="0" u="sng" strike="noStrike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Folklos</a:t>
            </a:r>
            <a:r>
              <a:rPr lang="fr-BE" sz="2400" b="1" i="0" u="sng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 à droite </a:t>
            </a:r>
            <a:r>
              <a:rPr lang="fr-BE" sz="240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sous les passerelles.</a:t>
            </a: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sng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Changements DANS la </a:t>
            </a:r>
            <a:r>
              <a:rPr lang="fr-BE" sz="2400" b="1" i="0" u="sng" strike="noStrike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pitlane</a:t>
            </a:r>
            <a:r>
              <a:rPr lang="fr-BE" sz="2400" b="1" i="0" u="sng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.</a:t>
            </a: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Interdiction de circuler à pied sur le circuit.</a:t>
            </a: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sng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3 passerelles pour traverser </a:t>
            </a:r>
            <a:r>
              <a:rPr lang="fr-BE" sz="240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en toute sécurité : “La passerelle est un lieu de passage et non de stationnement”.</a:t>
            </a: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sng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Respecter les consignes </a:t>
            </a:r>
            <a:r>
              <a:rPr lang="fr-BE" sz="240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de l’organisation, de la Police et de la Croix Rouge.</a:t>
            </a: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sng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Accompagnement en cas d’accident de l’un de vos animés </a:t>
            </a:r>
            <a:r>
              <a:rPr lang="fr-BE" sz="240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(avoir le listing, la carte d’identité et un GSM chargé si appelé par la Croix Rouge).</a:t>
            </a: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sng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Médicaments</a:t>
            </a:r>
            <a:r>
              <a:rPr lang="fr-BE" sz="240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 : Toujours sur soi !</a:t>
            </a: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Karla" pitchFamily="2" charset="77"/>
              </a:rPr>
              <a:t>Attention aux véhicules de l’organisation qui circulent régulièrement sur le circuit </a:t>
            </a:r>
          </a:p>
        </p:txBody>
      </p:sp>
    </p:spTree>
    <p:extLst>
      <p:ext uri="{BB962C8B-B14F-4D97-AF65-F5344CB8AC3E}">
        <p14:creationId xmlns:p14="http://schemas.microsoft.com/office/powerpoint/2010/main" val="2787941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D68B1-A8F1-313D-A0ED-2CA3DF83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3C7113-54F7-E4F1-816A-3B2ABFAFF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4" descr="Green Jungle PPT Backgrounds">
            <a:extLst>
              <a:ext uri="{FF2B5EF4-FFF2-40B4-BE49-F238E27FC236}">
                <a16:creationId xmlns:a16="http://schemas.microsoft.com/office/drawing/2014/main" id="{1C7B3D54-7AD1-6D4D-A4E2-50F372C4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DF32BD-0FF9-3380-A62D-287598228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8963">
            <a:off x="3085939" y="-283588"/>
            <a:ext cx="3544476" cy="4218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76A6933-261D-7852-EE25-DEEF85863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66422"/>
            <a:ext cx="8284779" cy="44473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B20E16B-3851-B0CE-4E59-42F1B47736DF}"/>
              </a:ext>
            </a:extLst>
          </p:cNvPr>
          <p:cNvSpPr txBox="1"/>
          <p:nvPr/>
        </p:nvSpPr>
        <p:spPr>
          <a:xfrm>
            <a:off x="997169" y="1825625"/>
            <a:ext cx="7966840" cy="388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BE" sz="2800" b="1" u="sng" dirty="0">
                <a:solidFill>
                  <a:srgbClr val="16411B"/>
                </a:solidFill>
                <a:latin typeface="Helvetica" pitchFamily="2" charset="0"/>
              </a:rPr>
              <a:t>AVERTISSEMENTS ET SANCTIONS 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fr-BE" sz="2400" b="1" u="sng" dirty="0">
              <a:solidFill>
                <a:srgbClr val="16411B"/>
              </a:solidFill>
              <a:latin typeface="Helvetica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BE" sz="24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1</a:t>
            </a:r>
            <a:r>
              <a:rPr lang="fr-BE" sz="2400" b="1" i="0" u="sng" strike="noStrike" baseline="30000" dirty="0">
                <a:solidFill>
                  <a:srgbClr val="16411B"/>
                </a:solidFill>
                <a:effectLst/>
                <a:latin typeface="Helvetica" pitchFamily="2" charset="0"/>
              </a:rPr>
              <a:t>er</a:t>
            </a:r>
            <a:r>
              <a:rPr lang="fr-BE" sz="24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avertissement </a:t>
            </a: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: Bénévoles</a:t>
            </a:r>
            <a:b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</a:br>
            <a:b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</a:br>
            <a:r>
              <a:rPr lang="fr-BE" sz="24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2</a:t>
            </a:r>
            <a:r>
              <a:rPr lang="fr-BE" sz="2400" b="1" i="0" u="sng" strike="noStrike" baseline="30000" dirty="0">
                <a:solidFill>
                  <a:srgbClr val="16411B"/>
                </a:solidFill>
                <a:effectLst/>
                <a:latin typeface="Helvetica" pitchFamily="2" charset="0"/>
              </a:rPr>
              <a:t>ème </a:t>
            </a:r>
            <a:r>
              <a:rPr lang="fr-BE" sz="24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avertissement </a:t>
            </a: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: Membre de l’organisation ou back-up</a:t>
            </a:r>
            <a:b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</a:br>
            <a:b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</a:br>
            <a:r>
              <a:rPr lang="fr-BE" sz="24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3</a:t>
            </a:r>
            <a:r>
              <a:rPr lang="fr-BE" sz="2400" b="1" i="0" u="sng" strike="noStrike" baseline="30000" dirty="0">
                <a:solidFill>
                  <a:srgbClr val="16411B"/>
                </a:solidFill>
                <a:effectLst/>
                <a:latin typeface="Helvetica" pitchFamily="2" charset="0"/>
              </a:rPr>
              <a:t>ème</a:t>
            </a:r>
            <a:r>
              <a:rPr lang="fr-BE" sz="24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avertissement </a:t>
            </a: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: </a:t>
            </a:r>
            <a:endParaRPr lang="fr-BE" sz="2400" b="1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Responsable de la Sécurité Piste et arrêt momentané du vélo. </a:t>
            </a:r>
            <a:endParaRPr lang="fr-BE" sz="2400" b="1" dirty="0">
              <a:solidFill>
                <a:srgbClr val="16411B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875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D68B1-A8F1-313D-A0ED-2CA3DF83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3C7113-54F7-E4F1-816A-3B2ABFAFF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4" descr="Green Jungle PPT Backgrounds">
            <a:extLst>
              <a:ext uri="{FF2B5EF4-FFF2-40B4-BE49-F238E27FC236}">
                <a16:creationId xmlns:a16="http://schemas.microsoft.com/office/drawing/2014/main" id="{1C7B3D54-7AD1-6D4D-A4E2-50F372C4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9E2964-DF37-A789-2CE4-12465F19E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54" y="1031620"/>
            <a:ext cx="8261130" cy="46387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8E3F04-CFE6-62BB-7DA7-AE7FE1EC4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526" y="1575480"/>
            <a:ext cx="4928820" cy="35509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DCD5AA2-1DB8-ECC7-47A1-CF03C9E2417C}"/>
              </a:ext>
            </a:extLst>
          </p:cNvPr>
          <p:cNvSpPr txBox="1"/>
          <p:nvPr/>
        </p:nvSpPr>
        <p:spPr>
          <a:xfrm>
            <a:off x="399872" y="1198318"/>
            <a:ext cx="7155776" cy="4000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DFAD"/>
              </a:buClr>
            </a:pPr>
            <a:r>
              <a:rPr lang="fr-BE" sz="32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LA CHICANE: 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8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Passer à gauche des cônes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8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Respecter les consignes de sécurité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8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Ralentir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8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Prudence extrême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8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Sanctions immédiates</a:t>
            </a:r>
            <a:endParaRPr lang="fr-BE" sz="18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381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D68B1-A8F1-313D-A0ED-2CA3DF83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3C7113-54F7-E4F1-816A-3B2ABFAFF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4" descr="Green Jungle PPT Backgrounds">
            <a:extLst>
              <a:ext uri="{FF2B5EF4-FFF2-40B4-BE49-F238E27FC236}">
                <a16:creationId xmlns:a16="http://schemas.microsoft.com/office/drawing/2014/main" id="{1C7B3D54-7AD1-6D4D-A4E2-50F372C4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46B6E72-2535-41BF-D777-352666DCF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4" y="1831362"/>
            <a:ext cx="6049603" cy="40859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64FD9E0-10B5-A894-F573-937CD10759AF}"/>
              </a:ext>
            </a:extLst>
          </p:cNvPr>
          <p:cNvSpPr txBox="1"/>
          <p:nvPr/>
        </p:nvSpPr>
        <p:spPr>
          <a:xfrm>
            <a:off x="0" y="1990441"/>
            <a:ext cx="618008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</a:pPr>
            <a:r>
              <a:rPr lang="fr-BE" sz="24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PREMIER TOUR</a:t>
            </a:r>
          </a:p>
          <a:p>
            <a:pPr algn="ctr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</a:pPr>
            <a:endParaRPr lang="fr-BE" sz="2400" b="1" i="0" u="sng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Rouleur ou rouleuse </a:t>
            </a:r>
            <a:r>
              <a:rPr lang="fr-BE" sz="2400" b="1" i="0" u="none" strike="noStrike" dirty="0" err="1">
                <a:solidFill>
                  <a:srgbClr val="16411B"/>
                </a:solidFill>
                <a:effectLst/>
                <a:latin typeface="Helvetica" pitchFamily="2" charset="0"/>
              </a:rPr>
              <a:t>expérimenté.e</a:t>
            </a: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de la section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endParaRPr lang="fr-BE" sz="24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Rester derrière les politiciens et politiciennes/membres de l’orga/bénévoles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endParaRPr lang="fr-BE" sz="24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Non-respect = Sanction</a:t>
            </a:r>
            <a:endParaRPr lang="fr-FR" b="1" dirty="0">
              <a:solidFill>
                <a:srgbClr val="16411B"/>
              </a:solidFill>
              <a:latin typeface="Helvetica" pitchFamily="2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B027757-A3FA-2227-B43B-DC4E47B94B61}"/>
              </a:ext>
            </a:extLst>
          </p:cNvPr>
          <p:cNvSpPr/>
          <p:nvPr/>
        </p:nvSpPr>
        <p:spPr>
          <a:xfrm>
            <a:off x="2527737" y="363461"/>
            <a:ext cx="7136525" cy="1175681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" panose="020B0A02020104020203" pitchFamily="34" charset="77"/>
              </a:rPr>
              <a:t>PREMIER ET DERNIER TOUR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A039506-A415-7293-868A-C1962F856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082" y="1825625"/>
            <a:ext cx="5896304" cy="411528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E18E529-C93F-2636-F030-A50FDD95963E}"/>
              </a:ext>
            </a:extLst>
          </p:cNvPr>
          <p:cNvSpPr txBox="1"/>
          <p:nvPr/>
        </p:nvSpPr>
        <p:spPr>
          <a:xfrm>
            <a:off x="6095999" y="2170023"/>
            <a:ext cx="60960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400" b="1" i="0" u="sng" dirty="0">
                <a:solidFill>
                  <a:srgbClr val="16411B"/>
                </a:solidFill>
                <a:effectLst/>
                <a:latin typeface="Helvetica" pitchFamily="2" charset="0"/>
              </a:rPr>
              <a:t>DERNIER TOUR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fr-BE" sz="2400" b="1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Beaucoup d’accidents</a:t>
            </a: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endParaRPr lang="fr-BE" sz="2400" b="1" dirty="0">
              <a:solidFill>
                <a:srgbClr val="16411B"/>
              </a:solidFill>
              <a:latin typeface="Helvetica" pitchFamily="2" charset="0"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RALENTIR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</a:pPr>
            <a:endParaRPr lang="fr-BE" sz="2400" b="1" dirty="0">
              <a:solidFill>
                <a:srgbClr val="16411B"/>
              </a:solidFill>
              <a:latin typeface="Helvetica" pitchFamily="2" charset="0"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Ne pas circuler sur la piste tant qu’il y a encore des vélos </a:t>
            </a:r>
            <a:endParaRPr lang="fr-BE" sz="2400" b="1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br>
              <a:rPr lang="fr-BE" sz="2000" b="1" dirty="0">
                <a:solidFill>
                  <a:srgbClr val="16411B"/>
                </a:solidFill>
                <a:latin typeface="Helvetica" pitchFamily="2" charset="0"/>
              </a:rPr>
            </a:br>
            <a:endParaRPr lang="fr-FR" sz="2000" b="1" dirty="0">
              <a:solidFill>
                <a:srgbClr val="16411B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2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37F6480-55A1-5265-6E08-AF4759A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69" y="-66527"/>
            <a:ext cx="12428538" cy="6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582BBF-2406-2C7E-DC41-794E6D0C5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8269" y="630621"/>
            <a:ext cx="11676993" cy="6072835"/>
          </a:xfrm>
          <a:solidFill>
            <a:srgbClr val="16411B"/>
          </a:solidFill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fr-BE" sz="7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- </a:t>
            </a: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4.5 : Le nombre d’adultes (18 ans ou plus) roulant sur le vélo est limité à 12, STAFFS INCLUS (Le staff est obligé de s’inscrire dans sa TOTALITE).  Cela signifie que si une section a 12 </a:t>
            </a:r>
            <a:r>
              <a:rPr lang="fr-BE" sz="7200" b="1" i="0" u="none" strike="noStrike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chef·fes</a:t>
            </a: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, </a:t>
            </a:r>
            <a:r>
              <a:rPr lang="fr-BE" sz="7200" b="1" i="0" u="none" strike="noStrike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aucun·e</a:t>
            </a: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 adulte supplémentaire ne peut être </a:t>
            </a:r>
            <a:r>
              <a:rPr lang="fr-BE" sz="7200" b="1" i="0" u="none" strike="noStrike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inscrit·e</a:t>
            </a: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 pour participer à la course. </a:t>
            </a:r>
          </a:p>
          <a:p>
            <a:pPr algn="l">
              <a:lnSpc>
                <a:spcPct val="170000"/>
              </a:lnSpc>
            </a:pP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    - 5.4 : En dehors de l'évènement le bois de la Cambre n'est pas un circuit de course cycliste. Il convient donc de rouler avec prudence lors d'éventuels entrainements qui s'y tiendraient. Les </a:t>
            </a:r>
            <a:r>
              <a:rPr lang="fr-BE" sz="7200" b="1" i="0" u="none" strike="noStrike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organisateur·trices</a:t>
            </a: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 invitent les </a:t>
            </a:r>
            <a:r>
              <a:rPr lang="fr-BE" sz="7200" b="1" i="0" u="none" strike="noStrike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participant.es</a:t>
            </a: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 à s'entrainer lors de plus longues balades en dehors du bois et déclinent toute responsabilité en cas d’accident qui auraient lieu lors d'un entrainement. </a:t>
            </a:r>
          </a:p>
          <a:p>
            <a:pPr algn="l">
              <a:lnSpc>
                <a:spcPct val="170000"/>
              </a:lnSpc>
            </a:pP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    - 9.11 : Durant trois périodes de 2 heures, </a:t>
            </a:r>
            <a:r>
              <a:rPr lang="fr-BE" sz="7200" b="1" i="0" u="none" strike="noStrike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seul·es</a:t>
            </a: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 les </a:t>
            </a:r>
            <a:r>
              <a:rPr lang="fr-BE" sz="7200" b="1" i="0" u="none" strike="noStrike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animé·es</a:t>
            </a: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fr-BE" sz="7200" b="1" i="0" u="none" strike="noStrike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inscrit·es</a:t>
            </a: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 sur le listing de l’inscription seront </a:t>
            </a:r>
            <a:r>
              <a:rPr lang="fr-BE" sz="7200" b="1" i="0" u="none" strike="noStrike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autorisé·es</a:t>
            </a: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 à rouler sur le vélo. Ces trois périodes sont :</a:t>
            </a:r>
          </a:p>
          <a:p>
            <a:pPr algn="l">
              <a:lnSpc>
                <a:spcPct val="120000"/>
              </a:lnSpc>
            </a:pPr>
            <a:r>
              <a:rPr lang="fr-BE" sz="7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   - </a:t>
            </a: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11h30 – 13h30</a:t>
            </a:r>
          </a:p>
          <a:p>
            <a:pPr algn="l">
              <a:lnSpc>
                <a:spcPct val="120000"/>
              </a:lnSpc>
            </a:pPr>
            <a:r>
              <a:rPr lang="fr-BE" sz="7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   - </a:t>
            </a: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21h30 – 23h30</a:t>
            </a:r>
          </a:p>
          <a:p>
            <a:pPr algn="l">
              <a:lnSpc>
                <a:spcPct val="120000"/>
              </a:lnSpc>
            </a:pPr>
            <a:r>
              <a:rPr lang="fr-BE" sz="7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   - </a:t>
            </a: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10h30 – 12h30</a:t>
            </a:r>
          </a:p>
          <a:p>
            <a:pPr algn="l">
              <a:lnSpc>
                <a:spcPct val="120000"/>
              </a:lnSpc>
            </a:pPr>
            <a:r>
              <a:rPr lang="fr-BE" sz="7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+ V</a:t>
            </a: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ous devez venir chercher le bracelet pour les staffs mec qui roulent sur vélo guide le</a:t>
            </a:r>
          </a:p>
          <a:p>
            <a:pPr algn="l">
              <a:lnSpc>
                <a:spcPct val="120000"/>
              </a:lnSpc>
            </a:pPr>
            <a:r>
              <a:rPr lang="fr-BE" sz="72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 samedi matin. + Nous ferons des contrôles aléatoires de sections avec les listings. </a:t>
            </a:r>
          </a:p>
          <a:p>
            <a:pPr algn="l">
              <a:lnSpc>
                <a:spcPct val="120000"/>
              </a:lnSpc>
            </a:pPr>
            <a:endParaRPr lang="fr-BE" sz="7200" b="1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  <a:p>
            <a:pPr algn="l">
              <a:lnSpc>
                <a:spcPct val="120000"/>
              </a:lnSpc>
            </a:pPr>
            <a:endParaRPr lang="fr-BE" sz="7200" b="1" i="0" u="none" strike="noStrike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Helvetica" pitchFamily="2" charset="0"/>
            </a:endParaRPr>
          </a:p>
          <a:p>
            <a:br>
              <a:rPr lang="fr-BE" sz="1100" dirty="0"/>
            </a:br>
            <a:endParaRPr lang="fr-BE" sz="1400" b="0" i="0" u="none" strike="noStrike" dirty="0">
              <a:solidFill>
                <a:srgbClr val="212529"/>
              </a:solidFill>
              <a:effectLst/>
              <a:latin typeface="Ralewa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400" b="0" i="0" u="none" strike="noStrike" dirty="0">
              <a:solidFill>
                <a:srgbClr val="212529"/>
              </a:solidFill>
              <a:effectLst/>
              <a:latin typeface="Raleway" pitchFamily="2" charset="77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7209B7F-B69D-71C2-FD9C-CD79151FEADC}"/>
              </a:ext>
            </a:extLst>
          </p:cNvPr>
          <p:cNvSpPr/>
          <p:nvPr/>
        </p:nvSpPr>
        <p:spPr>
          <a:xfrm>
            <a:off x="-118269" y="1"/>
            <a:ext cx="7296835" cy="630620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Règlement : trois réformes :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80DE52-BC1B-7DCC-BD1C-328D346D2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438" y="4078014"/>
            <a:ext cx="2445100" cy="29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83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D68B1-A8F1-313D-A0ED-2CA3DF83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3C7113-54F7-E4F1-816A-3B2ABFAFF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4" descr="Green Jungle PPT Backgrounds">
            <a:extLst>
              <a:ext uri="{FF2B5EF4-FFF2-40B4-BE49-F238E27FC236}">
                <a16:creationId xmlns:a16="http://schemas.microsoft.com/office/drawing/2014/main" id="{1C7B3D54-7AD1-6D4D-A4E2-50F372C4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Étoile à 10 branches 4">
            <a:extLst>
              <a:ext uri="{FF2B5EF4-FFF2-40B4-BE49-F238E27FC236}">
                <a16:creationId xmlns:a16="http://schemas.microsoft.com/office/drawing/2014/main" id="{78E4068C-BAA2-1F9C-83E1-B3D2A61982B8}"/>
              </a:ext>
            </a:extLst>
          </p:cNvPr>
          <p:cNvSpPr/>
          <p:nvPr/>
        </p:nvSpPr>
        <p:spPr>
          <a:xfrm>
            <a:off x="223560" y="1825625"/>
            <a:ext cx="3784266" cy="3711412"/>
          </a:xfrm>
          <a:prstGeom prst="star10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200" b="1" i="0" u="sng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Pour la VITESSE </a:t>
            </a:r>
            <a:endParaRPr lang="fr-BE" sz="2200" b="1" u="sng" dirty="0">
              <a:solidFill>
                <a:srgbClr val="F9DFAD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fr-BE" sz="2200" dirty="0">
                <a:solidFill>
                  <a:srgbClr val="F9DFAD"/>
                </a:solidFill>
                <a:effectLst/>
              </a:rPr>
            </a:br>
            <a:r>
              <a:rPr lang="fr-BE" sz="22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TOP 3 : FOLKLOS </a:t>
            </a:r>
            <a:endParaRPr lang="fr-BE" sz="2200" b="0" dirty="0">
              <a:solidFill>
                <a:srgbClr val="F9DFAD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fr-BE" sz="2200" b="0" dirty="0">
                <a:solidFill>
                  <a:srgbClr val="F9DFAD"/>
                </a:solidFill>
                <a:effectLst/>
              </a:rPr>
            </a:br>
            <a:r>
              <a:rPr lang="fr-BE" sz="22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TOP 3 : GUIDES </a:t>
            </a:r>
            <a:endParaRPr lang="fr-BE" sz="2200" b="0" dirty="0">
              <a:solidFill>
                <a:srgbClr val="F9DFAD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fr-BE" sz="2200" b="0" dirty="0">
                <a:solidFill>
                  <a:srgbClr val="F9DFAD"/>
                </a:solidFill>
                <a:effectLst/>
              </a:rPr>
            </a:br>
            <a:r>
              <a:rPr lang="fr-BE" sz="22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TOP 3 : SCOUTS  </a:t>
            </a:r>
            <a:br>
              <a:rPr lang="fr-BE" sz="2200" dirty="0">
                <a:solidFill>
                  <a:srgbClr val="F9DFAD"/>
                </a:solidFill>
              </a:rPr>
            </a:br>
            <a:endParaRPr lang="fr-FR" sz="2200" dirty="0">
              <a:solidFill>
                <a:srgbClr val="F9DFAD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72F3FFC-E437-ADC3-6FFD-BD74474D4695}"/>
              </a:ext>
            </a:extLst>
          </p:cNvPr>
          <p:cNvSpPr/>
          <p:nvPr/>
        </p:nvSpPr>
        <p:spPr>
          <a:xfrm>
            <a:off x="2409496" y="221976"/>
            <a:ext cx="7373008" cy="1276349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" panose="020B0A02020104020203" pitchFamily="34" charset="77"/>
              </a:rPr>
              <a:t>PODIUMS</a:t>
            </a:r>
          </a:p>
        </p:txBody>
      </p:sp>
      <p:sp>
        <p:nvSpPr>
          <p:cNvPr id="10" name="Étoile à 10 branches 9">
            <a:extLst>
              <a:ext uri="{FF2B5EF4-FFF2-40B4-BE49-F238E27FC236}">
                <a16:creationId xmlns:a16="http://schemas.microsoft.com/office/drawing/2014/main" id="{1D11C0D6-ADB0-2167-EE53-0B79C242390D}"/>
              </a:ext>
            </a:extLst>
          </p:cNvPr>
          <p:cNvSpPr/>
          <p:nvPr/>
        </p:nvSpPr>
        <p:spPr>
          <a:xfrm>
            <a:off x="8010457" y="1796488"/>
            <a:ext cx="4111063" cy="3654951"/>
          </a:xfrm>
          <a:prstGeom prst="star10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TROPHÉE DU VÉLO FOLKLO MONTRANT LA PLUS BELLE PROUESSE TECHNIQUE  </a:t>
            </a:r>
            <a:endParaRPr lang="fr-FR" sz="2400" dirty="0">
              <a:solidFill>
                <a:srgbClr val="F9DFAD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5C606F6-4F2B-58F2-7D65-BB717B99D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8963">
            <a:off x="2704720" y="-211395"/>
            <a:ext cx="3444411" cy="4099335"/>
          </a:xfrm>
          <a:prstGeom prst="rect">
            <a:avLst/>
          </a:prstGeom>
        </p:spPr>
      </p:pic>
      <p:sp>
        <p:nvSpPr>
          <p:cNvPr id="11" name="Étoile à 10 branches 10">
            <a:extLst>
              <a:ext uri="{FF2B5EF4-FFF2-40B4-BE49-F238E27FC236}">
                <a16:creationId xmlns:a16="http://schemas.microsoft.com/office/drawing/2014/main" id="{7C8349D2-23DA-CF1A-21C4-55EB015FD144}"/>
              </a:ext>
            </a:extLst>
          </p:cNvPr>
          <p:cNvSpPr/>
          <p:nvPr/>
        </p:nvSpPr>
        <p:spPr>
          <a:xfrm>
            <a:off x="4147981" y="1796488"/>
            <a:ext cx="3722321" cy="3769685"/>
          </a:xfrm>
          <a:prstGeom prst="star10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400" b="1" i="0" u="sng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Pour l’ESTHÉTIQUE</a:t>
            </a:r>
            <a:endParaRPr lang="fr-BE" sz="2400" b="1" u="sng" dirty="0">
              <a:solidFill>
                <a:srgbClr val="F9DFAD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fr-BE" sz="2400" b="0" dirty="0">
                <a:solidFill>
                  <a:srgbClr val="F9DFAD"/>
                </a:solidFill>
                <a:effectLst/>
              </a:rPr>
            </a:br>
            <a:r>
              <a:rPr lang="fr-BE" sz="24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TOP 1 : STANDS </a:t>
            </a:r>
            <a:endParaRPr lang="fr-BE" sz="2400" b="0" dirty="0">
              <a:solidFill>
                <a:srgbClr val="F9DFAD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fr-BE" sz="2400" b="0" dirty="0">
                <a:solidFill>
                  <a:srgbClr val="F9DFAD"/>
                </a:solidFill>
                <a:effectLst/>
              </a:rPr>
            </a:br>
            <a:r>
              <a:rPr lang="fr-BE" sz="24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TOP 3 : FOLKLO </a:t>
            </a:r>
            <a:endParaRPr lang="fr-BE" sz="2400" b="0" dirty="0">
              <a:solidFill>
                <a:srgbClr val="F9DFAD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4356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37F6480-55A1-5265-6E08-AF4759A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4" y="0"/>
            <a:ext cx="12428538" cy="6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16" name="Sous-titre 15">
            <a:extLst>
              <a:ext uri="{FF2B5EF4-FFF2-40B4-BE49-F238E27FC236}">
                <a16:creationId xmlns:a16="http://schemas.microsoft.com/office/drawing/2014/main" id="{F4CA5C96-F1AB-6619-E16F-15427F0C6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926517" y="6780239"/>
            <a:ext cx="9144000" cy="165576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1422A994-E924-D68F-9181-9529D50A9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id="{0403DD8F-D526-B27C-B78E-7F1B4204CE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F91A58D-E02D-CA58-DC39-153B16D53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723" y="4801944"/>
            <a:ext cx="3350510" cy="150114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138B4FF-F1B3-368C-464C-7AEDC1964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406" y="-189186"/>
            <a:ext cx="6425800" cy="6492274"/>
          </a:xfrm>
          <a:prstGeom prst="rect">
            <a:avLst/>
          </a:prstGeom>
        </p:spPr>
      </p:pic>
      <p:sp>
        <p:nvSpPr>
          <p:cNvPr id="23" name="Forme libre 22">
            <a:extLst>
              <a:ext uri="{FF2B5EF4-FFF2-40B4-BE49-F238E27FC236}">
                <a16:creationId xmlns:a16="http://schemas.microsoft.com/office/drawing/2014/main" id="{35195483-13EB-1137-8585-8DF38696FE4A}"/>
              </a:ext>
            </a:extLst>
          </p:cNvPr>
          <p:cNvSpPr>
            <a:spLocks/>
          </p:cNvSpPr>
          <p:nvPr/>
        </p:nvSpPr>
        <p:spPr>
          <a:xfrm>
            <a:off x="2774731" y="956441"/>
            <a:ext cx="2170128" cy="1224000"/>
          </a:xfrm>
          <a:custGeom>
            <a:avLst/>
            <a:gdLst>
              <a:gd name="connsiteX0" fmla="*/ 0 w 2170128"/>
              <a:gd name="connsiteY0" fmla="*/ 0 h 1019504"/>
              <a:gd name="connsiteX1" fmla="*/ 21021 w 2170128"/>
              <a:gd name="connsiteY1" fmla="*/ 168166 h 1019504"/>
              <a:gd name="connsiteX2" fmla="*/ 42041 w 2170128"/>
              <a:gd name="connsiteY2" fmla="*/ 241738 h 1019504"/>
              <a:gd name="connsiteX3" fmla="*/ 73572 w 2170128"/>
              <a:gd name="connsiteY3" fmla="*/ 346842 h 1019504"/>
              <a:gd name="connsiteX4" fmla="*/ 178676 w 2170128"/>
              <a:gd name="connsiteY4" fmla="*/ 536028 h 1019504"/>
              <a:gd name="connsiteX5" fmla="*/ 241738 w 2170128"/>
              <a:gd name="connsiteY5" fmla="*/ 630621 h 1019504"/>
              <a:gd name="connsiteX6" fmla="*/ 315310 w 2170128"/>
              <a:gd name="connsiteY6" fmla="*/ 704193 h 1019504"/>
              <a:gd name="connsiteX7" fmla="*/ 346841 w 2170128"/>
              <a:gd name="connsiteY7" fmla="*/ 735725 h 1019504"/>
              <a:gd name="connsiteX8" fmla="*/ 378372 w 2170128"/>
              <a:gd name="connsiteY8" fmla="*/ 767256 h 1019504"/>
              <a:gd name="connsiteX9" fmla="*/ 462455 w 2170128"/>
              <a:gd name="connsiteY9" fmla="*/ 809297 h 1019504"/>
              <a:gd name="connsiteX10" fmla="*/ 493986 w 2170128"/>
              <a:gd name="connsiteY10" fmla="*/ 819807 h 1019504"/>
              <a:gd name="connsiteX11" fmla="*/ 536028 w 2170128"/>
              <a:gd name="connsiteY11" fmla="*/ 840828 h 1019504"/>
              <a:gd name="connsiteX12" fmla="*/ 641131 w 2170128"/>
              <a:gd name="connsiteY12" fmla="*/ 882869 h 1019504"/>
              <a:gd name="connsiteX13" fmla="*/ 714703 w 2170128"/>
              <a:gd name="connsiteY13" fmla="*/ 893380 h 1019504"/>
              <a:gd name="connsiteX14" fmla="*/ 872359 w 2170128"/>
              <a:gd name="connsiteY14" fmla="*/ 935421 h 1019504"/>
              <a:gd name="connsiteX15" fmla="*/ 956441 w 2170128"/>
              <a:gd name="connsiteY15" fmla="*/ 945931 h 1019504"/>
              <a:gd name="connsiteX16" fmla="*/ 1124607 w 2170128"/>
              <a:gd name="connsiteY16" fmla="*/ 987973 h 1019504"/>
              <a:gd name="connsiteX17" fmla="*/ 1208690 w 2170128"/>
              <a:gd name="connsiteY17" fmla="*/ 1008993 h 1019504"/>
              <a:gd name="connsiteX18" fmla="*/ 1282262 w 2170128"/>
              <a:gd name="connsiteY18" fmla="*/ 1019504 h 1019504"/>
              <a:gd name="connsiteX19" fmla="*/ 1660635 w 2170128"/>
              <a:gd name="connsiteY19" fmla="*/ 1008993 h 1019504"/>
              <a:gd name="connsiteX20" fmla="*/ 1723697 w 2170128"/>
              <a:gd name="connsiteY20" fmla="*/ 998483 h 1019504"/>
              <a:gd name="connsiteX21" fmla="*/ 1912883 w 2170128"/>
              <a:gd name="connsiteY21" fmla="*/ 914400 h 1019504"/>
              <a:gd name="connsiteX22" fmla="*/ 1944414 w 2170128"/>
              <a:gd name="connsiteY22" fmla="*/ 882869 h 1019504"/>
              <a:gd name="connsiteX23" fmla="*/ 1986455 w 2170128"/>
              <a:gd name="connsiteY23" fmla="*/ 851338 h 1019504"/>
              <a:gd name="connsiteX24" fmla="*/ 2091559 w 2170128"/>
              <a:gd name="connsiteY24" fmla="*/ 735725 h 1019504"/>
              <a:gd name="connsiteX25" fmla="*/ 2133600 w 2170128"/>
              <a:gd name="connsiteY25" fmla="*/ 630621 h 1019504"/>
              <a:gd name="connsiteX26" fmla="*/ 2165131 w 2170128"/>
              <a:gd name="connsiteY26" fmla="*/ 493987 h 1019504"/>
              <a:gd name="connsiteX27" fmla="*/ 2112579 w 2170128"/>
              <a:gd name="connsiteY27" fmla="*/ 220718 h 1019504"/>
              <a:gd name="connsiteX28" fmla="*/ 2049517 w 2170128"/>
              <a:gd name="connsiteY28" fmla="*/ 199697 h 1019504"/>
              <a:gd name="connsiteX29" fmla="*/ 1797269 w 2170128"/>
              <a:gd name="connsiteY29" fmla="*/ 241738 h 1019504"/>
              <a:gd name="connsiteX30" fmla="*/ 1681655 w 2170128"/>
              <a:gd name="connsiteY30" fmla="*/ 315311 h 1019504"/>
              <a:gd name="connsiteX31" fmla="*/ 1545021 w 2170128"/>
              <a:gd name="connsiteY31" fmla="*/ 430925 h 1019504"/>
              <a:gd name="connsiteX32" fmla="*/ 1502979 w 2170128"/>
              <a:gd name="connsiteY32" fmla="*/ 472966 h 1019504"/>
              <a:gd name="connsiteX33" fmla="*/ 1460938 w 2170128"/>
              <a:gd name="connsiteY33" fmla="*/ 536028 h 1019504"/>
              <a:gd name="connsiteX34" fmla="*/ 1397876 w 2170128"/>
              <a:gd name="connsiteY34" fmla="*/ 620111 h 1019504"/>
              <a:gd name="connsiteX35" fmla="*/ 1366345 w 2170128"/>
              <a:gd name="connsiteY35" fmla="*/ 662152 h 1019504"/>
              <a:gd name="connsiteX36" fmla="*/ 1313793 w 2170128"/>
              <a:gd name="connsiteY36" fmla="*/ 725214 h 10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70128" h="1019504">
                <a:moveTo>
                  <a:pt x="0" y="0"/>
                </a:moveTo>
                <a:cubicBezTo>
                  <a:pt x="2906" y="26156"/>
                  <a:pt x="14097" y="135854"/>
                  <a:pt x="21021" y="168166"/>
                </a:cubicBezTo>
                <a:cubicBezTo>
                  <a:pt x="26365" y="193105"/>
                  <a:pt x="35330" y="217131"/>
                  <a:pt x="42041" y="241738"/>
                </a:cubicBezTo>
                <a:cubicBezTo>
                  <a:pt x="53553" y="283950"/>
                  <a:pt x="54692" y="302788"/>
                  <a:pt x="73572" y="346842"/>
                </a:cubicBezTo>
                <a:cubicBezTo>
                  <a:pt x="103727" y="417204"/>
                  <a:pt x="138814" y="469591"/>
                  <a:pt x="178676" y="536028"/>
                </a:cubicBezTo>
                <a:cubicBezTo>
                  <a:pt x="198194" y="568558"/>
                  <a:pt x="215979" y="602286"/>
                  <a:pt x="241738" y="630621"/>
                </a:cubicBezTo>
                <a:cubicBezTo>
                  <a:pt x="265068" y="656284"/>
                  <a:pt x="290786" y="679669"/>
                  <a:pt x="315310" y="704193"/>
                </a:cubicBezTo>
                <a:lnTo>
                  <a:pt x="346841" y="735725"/>
                </a:lnTo>
                <a:cubicBezTo>
                  <a:pt x="357351" y="746235"/>
                  <a:pt x="364271" y="762556"/>
                  <a:pt x="378372" y="767256"/>
                </a:cubicBezTo>
                <a:cubicBezTo>
                  <a:pt x="449474" y="790956"/>
                  <a:pt x="363172" y="759656"/>
                  <a:pt x="462455" y="809297"/>
                </a:cubicBezTo>
                <a:cubicBezTo>
                  <a:pt x="472364" y="814252"/>
                  <a:pt x="483803" y="815443"/>
                  <a:pt x="493986" y="819807"/>
                </a:cubicBezTo>
                <a:cubicBezTo>
                  <a:pt x="508387" y="825979"/>
                  <a:pt x="521627" y="834656"/>
                  <a:pt x="536028" y="840828"/>
                </a:cubicBezTo>
                <a:cubicBezTo>
                  <a:pt x="570710" y="855692"/>
                  <a:pt x="603777" y="877532"/>
                  <a:pt x="641131" y="882869"/>
                </a:cubicBezTo>
                <a:cubicBezTo>
                  <a:pt x="665655" y="886373"/>
                  <a:pt x="690480" y="888189"/>
                  <a:pt x="714703" y="893380"/>
                </a:cubicBezTo>
                <a:cubicBezTo>
                  <a:pt x="862096" y="924964"/>
                  <a:pt x="711381" y="905238"/>
                  <a:pt x="872359" y="935421"/>
                </a:cubicBezTo>
                <a:cubicBezTo>
                  <a:pt x="900121" y="940626"/>
                  <a:pt x="928414" y="942428"/>
                  <a:pt x="956441" y="945931"/>
                </a:cubicBezTo>
                <a:lnTo>
                  <a:pt x="1124607" y="987973"/>
                </a:lnTo>
                <a:cubicBezTo>
                  <a:pt x="1152635" y="994980"/>
                  <a:pt x="1180090" y="1004907"/>
                  <a:pt x="1208690" y="1008993"/>
                </a:cubicBezTo>
                <a:lnTo>
                  <a:pt x="1282262" y="1019504"/>
                </a:lnTo>
                <a:lnTo>
                  <a:pt x="1660635" y="1008993"/>
                </a:lnTo>
                <a:cubicBezTo>
                  <a:pt x="1681921" y="1007979"/>
                  <a:pt x="1703356" y="1004839"/>
                  <a:pt x="1723697" y="998483"/>
                </a:cubicBezTo>
                <a:cubicBezTo>
                  <a:pt x="1737626" y="994130"/>
                  <a:pt x="1894930" y="932353"/>
                  <a:pt x="1912883" y="914400"/>
                </a:cubicBezTo>
                <a:cubicBezTo>
                  <a:pt x="1923393" y="903890"/>
                  <a:pt x="1933129" y="892542"/>
                  <a:pt x="1944414" y="882869"/>
                </a:cubicBezTo>
                <a:cubicBezTo>
                  <a:pt x="1957714" y="871469"/>
                  <a:pt x="1973493" y="863121"/>
                  <a:pt x="1986455" y="851338"/>
                </a:cubicBezTo>
                <a:cubicBezTo>
                  <a:pt x="2021104" y="819839"/>
                  <a:pt x="2065134" y="778006"/>
                  <a:pt x="2091559" y="735725"/>
                </a:cubicBezTo>
                <a:cubicBezTo>
                  <a:pt x="2112205" y="702690"/>
                  <a:pt x="2122166" y="667781"/>
                  <a:pt x="2133600" y="630621"/>
                </a:cubicBezTo>
                <a:cubicBezTo>
                  <a:pt x="2158033" y="551216"/>
                  <a:pt x="2152469" y="569960"/>
                  <a:pt x="2165131" y="493987"/>
                </a:cubicBezTo>
                <a:cubicBezTo>
                  <a:pt x="2162429" y="462911"/>
                  <a:pt x="2197700" y="268008"/>
                  <a:pt x="2112579" y="220718"/>
                </a:cubicBezTo>
                <a:cubicBezTo>
                  <a:pt x="2093210" y="209957"/>
                  <a:pt x="2070538" y="206704"/>
                  <a:pt x="2049517" y="199697"/>
                </a:cubicBezTo>
                <a:cubicBezTo>
                  <a:pt x="1959828" y="210249"/>
                  <a:pt x="1879883" y="209964"/>
                  <a:pt x="1797269" y="241738"/>
                </a:cubicBezTo>
                <a:cubicBezTo>
                  <a:pt x="1721001" y="271071"/>
                  <a:pt x="1746011" y="270261"/>
                  <a:pt x="1681655" y="315311"/>
                </a:cubicBezTo>
                <a:cubicBezTo>
                  <a:pt x="1566264" y="396085"/>
                  <a:pt x="1699526" y="276420"/>
                  <a:pt x="1545021" y="430925"/>
                </a:cubicBezTo>
                <a:cubicBezTo>
                  <a:pt x="1531007" y="444939"/>
                  <a:pt x="1513972" y="456476"/>
                  <a:pt x="1502979" y="472966"/>
                </a:cubicBezTo>
                <a:cubicBezTo>
                  <a:pt x="1488965" y="493987"/>
                  <a:pt x="1475622" y="515470"/>
                  <a:pt x="1460938" y="536028"/>
                </a:cubicBezTo>
                <a:cubicBezTo>
                  <a:pt x="1440575" y="564537"/>
                  <a:pt x="1418897" y="592083"/>
                  <a:pt x="1397876" y="620111"/>
                </a:cubicBezTo>
                <a:cubicBezTo>
                  <a:pt x="1387366" y="634125"/>
                  <a:pt x="1376062" y="647577"/>
                  <a:pt x="1366345" y="662152"/>
                </a:cubicBezTo>
                <a:cubicBezTo>
                  <a:pt x="1322360" y="728129"/>
                  <a:pt x="1349567" y="725214"/>
                  <a:pt x="1313793" y="725214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9D74916-B4DE-1F7B-932D-1E5E3FF82F0D}"/>
              </a:ext>
            </a:extLst>
          </p:cNvPr>
          <p:cNvSpPr txBox="1"/>
          <p:nvPr/>
        </p:nvSpPr>
        <p:spPr>
          <a:xfrm>
            <a:off x="4906072" y="399281"/>
            <a:ext cx="2785242" cy="1371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00A4A94-B6D8-F44C-743D-0BA2C47EF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407" y="477709"/>
            <a:ext cx="6048595" cy="590189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DEB6CCE-655C-AB11-3265-66F9C52EF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530" y="-189186"/>
            <a:ext cx="6425800" cy="64922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5714EF-60D0-CF7F-C444-0BE468B00A6A}"/>
              </a:ext>
            </a:extLst>
          </p:cNvPr>
          <p:cNvSpPr txBox="1"/>
          <p:nvPr/>
        </p:nvSpPr>
        <p:spPr>
          <a:xfrm>
            <a:off x="1855000" y="1029936"/>
            <a:ext cx="5197407" cy="2180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4800" dirty="0">
                <a:solidFill>
                  <a:srgbClr val="16411B"/>
                </a:solidFill>
                <a:latin typeface="Gill Sans Ultra Bold" panose="020B0A02020104020203" pitchFamily="34" charset="77"/>
              </a:rPr>
              <a:t>LES ANIMATIONS</a:t>
            </a:r>
            <a:endParaRPr lang="fr-BE" sz="4800" b="1" dirty="0">
              <a:solidFill>
                <a:srgbClr val="16411B"/>
              </a:solidFill>
              <a:effectLst/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7189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D68B1-A8F1-313D-A0ED-2CA3DF83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🎤</a:t>
            </a:r>
          </a:p>
        </p:txBody>
      </p:sp>
      <p:pic>
        <p:nvPicPr>
          <p:cNvPr id="6" name="Espace réservé du contenu 5" descr="Une image contenant bâtiment, bois, tanner, Planche&#10;&#10;Description générée automatiquement">
            <a:extLst>
              <a:ext uri="{FF2B5EF4-FFF2-40B4-BE49-F238E27FC236}">
                <a16:creationId xmlns:a16="http://schemas.microsoft.com/office/drawing/2014/main" id="{6A3E11D4-1557-A533-639B-14D8E16E2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450" y="1880394"/>
            <a:ext cx="7531100" cy="4241800"/>
          </a:xfrm>
        </p:spPr>
      </p:pic>
      <p:pic>
        <p:nvPicPr>
          <p:cNvPr id="4" name="Picture 4" descr="Green Jungle PPT Backgrounds">
            <a:extLst>
              <a:ext uri="{FF2B5EF4-FFF2-40B4-BE49-F238E27FC236}">
                <a16:creationId xmlns:a16="http://schemas.microsoft.com/office/drawing/2014/main" id="{1C7B3D54-7AD1-6D4D-A4E2-50F372C4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 descr="Une image contenant bâtiment, bois, tanner, Planche&#10;&#10;Description générée automatiquement">
            <a:extLst>
              <a:ext uri="{FF2B5EF4-FFF2-40B4-BE49-F238E27FC236}">
                <a16:creationId xmlns:a16="http://schemas.microsoft.com/office/drawing/2014/main" id="{1320F6F9-94E6-E4F1-0C26-89CD0D6E4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74" y="1144589"/>
            <a:ext cx="10922852" cy="3502716"/>
          </a:xfrm>
          <a:prstGeom prst="rect">
            <a:avLst/>
          </a:prstGeom>
          <a:solidFill>
            <a:srgbClr val="16411B"/>
          </a:solidFill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325B6A0-C13E-72AE-2947-7B008581D013}"/>
              </a:ext>
            </a:extLst>
          </p:cNvPr>
          <p:cNvSpPr txBox="1"/>
          <p:nvPr/>
        </p:nvSpPr>
        <p:spPr>
          <a:xfrm>
            <a:off x="788448" y="1247362"/>
            <a:ext cx="4865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Ouverture du Village Animation </a:t>
            </a: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EBE4D28C-CC39-7921-AF7C-429B08A4ED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977720"/>
              </p:ext>
            </p:extLst>
          </p:nvPr>
        </p:nvGraphicFramePr>
        <p:xfrm>
          <a:off x="838200" y="1816440"/>
          <a:ext cx="4254661" cy="731520"/>
        </p:xfrm>
        <a:graphic>
          <a:graphicData uri="http://schemas.openxmlformats.org/drawingml/2006/table">
            <a:tbl>
              <a:tblPr/>
              <a:tblGrid>
                <a:gridCol w="4254661">
                  <a:extLst>
                    <a:ext uri="{9D8B030D-6E8A-4147-A177-3AD203B41FA5}">
                      <a16:colId xmlns:a16="http://schemas.microsoft.com/office/drawing/2014/main" val="4383788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BE" sz="2400" b="1" dirty="0">
                          <a:solidFill>
                            <a:srgbClr val="16411B"/>
                          </a:solidFill>
                          <a:effectLst/>
                          <a:latin typeface="Helvetica" pitchFamily="2" charset="0"/>
                        </a:rPr>
                        <a:t>Inscription foot et chasse au trésor devant le chapiteau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644384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E2D5D725-2CAB-8F19-A261-7E65AE36859B}"/>
              </a:ext>
            </a:extLst>
          </p:cNvPr>
          <p:cNvSpPr txBox="1"/>
          <p:nvPr/>
        </p:nvSpPr>
        <p:spPr>
          <a:xfrm>
            <a:off x="838200" y="2724307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Karaoké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BF8D93B-1E18-4889-E70D-3A8039AAA272}"/>
              </a:ext>
            </a:extLst>
          </p:cNvPr>
          <p:cNvSpPr txBox="1"/>
          <p:nvPr/>
        </p:nvSpPr>
        <p:spPr>
          <a:xfrm>
            <a:off x="788448" y="3424914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Cracheurs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de feu</a:t>
            </a:r>
          </a:p>
        </p:txBody>
      </p:sp>
      <p:pic>
        <p:nvPicPr>
          <p:cNvPr id="20" name="Image 19" descr="Une image contenant bâtiment, bois, tanner, Planche&#10;&#10;Description générée automatiquement">
            <a:extLst>
              <a:ext uri="{FF2B5EF4-FFF2-40B4-BE49-F238E27FC236}">
                <a16:creationId xmlns:a16="http://schemas.microsoft.com/office/drawing/2014/main" id="{D5D46906-CA9D-FE34-40D6-D97605542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111"/>
          <a:stretch/>
        </p:blipFill>
        <p:spPr>
          <a:xfrm>
            <a:off x="634574" y="4647305"/>
            <a:ext cx="10922852" cy="209774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E7DF4EC-67B5-56A3-9BCD-27ED38600A42}"/>
              </a:ext>
            </a:extLst>
          </p:cNvPr>
          <p:cNvSpPr txBox="1"/>
          <p:nvPr/>
        </p:nvSpPr>
        <p:spPr>
          <a:xfrm>
            <a:off x="1018512" y="287638"/>
            <a:ext cx="6027467" cy="584775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PROGRAMME ANIMATIONS  :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1EB0FD7-1339-2FA2-7C04-205238352D8E}"/>
              </a:ext>
            </a:extLst>
          </p:cNvPr>
          <p:cNvSpPr txBox="1"/>
          <p:nvPr/>
        </p:nvSpPr>
        <p:spPr>
          <a:xfrm>
            <a:off x="838200" y="4100460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DJ 1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3067405-1CCC-DE4F-D3C8-11F4F7AAF4CA}"/>
              </a:ext>
            </a:extLst>
          </p:cNvPr>
          <p:cNvSpPr txBox="1"/>
          <p:nvPr/>
        </p:nvSpPr>
        <p:spPr>
          <a:xfrm>
            <a:off x="767090" y="4725156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DJ 2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AFC697E-DABB-8F6E-C735-E17AEC63E03F}"/>
              </a:ext>
            </a:extLst>
          </p:cNvPr>
          <p:cNvSpPr txBox="1"/>
          <p:nvPr/>
        </p:nvSpPr>
        <p:spPr>
          <a:xfrm>
            <a:off x="770543" y="5500463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Gym du matin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A86ED6A-82CE-70EE-398F-B3C11B5D7F2B}"/>
              </a:ext>
            </a:extLst>
          </p:cNvPr>
          <p:cNvSpPr txBox="1"/>
          <p:nvPr/>
        </p:nvSpPr>
        <p:spPr>
          <a:xfrm>
            <a:off x="767090" y="6166904"/>
            <a:ext cx="4575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Concours de gobage de flans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6B08113-D8EC-F634-8202-168C7B7124C1}"/>
              </a:ext>
            </a:extLst>
          </p:cNvPr>
          <p:cNvSpPr txBox="1"/>
          <p:nvPr/>
        </p:nvSpPr>
        <p:spPr>
          <a:xfrm>
            <a:off x="8047704" y="1251378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13h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1E998F5-CC1C-1351-437E-598D9964F116}"/>
              </a:ext>
            </a:extLst>
          </p:cNvPr>
          <p:cNvSpPr txBox="1"/>
          <p:nvPr/>
        </p:nvSpPr>
        <p:spPr>
          <a:xfrm>
            <a:off x="8047704" y="1931588"/>
            <a:ext cx="609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13h</a:t>
            </a:r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63065CE-1347-4F81-52FC-8470D92D246D}"/>
              </a:ext>
            </a:extLst>
          </p:cNvPr>
          <p:cNvSpPr txBox="1"/>
          <p:nvPr/>
        </p:nvSpPr>
        <p:spPr>
          <a:xfrm>
            <a:off x="8047704" y="2665115"/>
            <a:ext cx="7124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17h</a:t>
            </a:r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DC66BB5-11E8-D65B-1635-3E700D25AE7A}"/>
              </a:ext>
            </a:extLst>
          </p:cNvPr>
          <p:cNvSpPr txBox="1"/>
          <p:nvPr/>
        </p:nvSpPr>
        <p:spPr>
          <a:xfrm>
            <a:off x="8047704" y="3364092"/>
            <a:ext cx="7587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21h</a:t>
            </a:r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143E3FC-F250-DFE6-ABC9-2E383B0ACC4B}"/>
              </a:ext>
            </a:extLst>
          </p:cNvPr>
          <p:cNvSpPr txBox="1"/>
          <p:nvPr/>
        </p:nvSpPr>
        <p:spPr>
          <a:xfrm>
            <a:off x="8047704" y="4100460"/>
            <a:ext cx="78186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22h</a:t>
            </a:r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E4495D2-2D69-FB85-3EBF-C99CE24B26E3}"/>
              </a:ext>
            </a:extLst>
          </p:cNvPr>
          <p:cNvSpPr txBox="1"/>
          <p:nvPr/>
        </p:nvSpPr>
        <p:spPr>
          <a:xfrm>
            <a:off x="8047704" y="4771894"/>
            <a:ext cx="7934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22h45</a:t>
            </a:r>
            <a:endParaRPr lang="fr-FR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28FEE37-714A-8362-0CDB-6C1278CF2D86}"/>
              </a:ext>
            </a:extLst>
          </p:cNvPr>
          <p:cNvSpPr txBox="1"/>
          <p:nvPr/>
        </p:nvSpPr>
        <p:spPr>
          <a:xfrm>
            <a:off x="8047704" y="5500463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7h</a:t>
            </a:r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C16BA46-A850-516A-9732-091DAB214805}"/>
              </a:ext>
            </a:extLst>
          </p:cNvPr>
          <p:cNvSpPr txBox="1"/>
          <p:nvPr/>
        </p:nvSpPr>
        <p:spPr>
          <a:xfrm>
            <a:off x="8047704" y="6166064"/>
            <a:ext cx="7992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8h30</a:t>
            </a:r>
            <a:endParaRPr lang="fr-FR" sz="20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FD0850-FAD9-EC4D-622D-66EBA64D5B09}"/>
              </a:ext>
            </a:extLst>
          </p:cNvPr>
          <p:cNvSpPr txBox="1"/>
          <p:nvPr/>
        </p:nvSpPr>
        <p:spPr>
          <a:xfrm>
            <a:off x="9764688" y="1457083"/>
            <a:ext cx="12374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/>
              <a:t>🎤</a:t>
            </a:r>
          </a:p>
          <a:p>
            <a:r>
              <a:rPr lang="fr-FR" sz="6600" dirty="0"/>
              <a:t>🎵</a:t>
            </a:r>
          </a:p>
          <a:p>
            <a:r>
              <a:rPr lang="fr-FR" sz="6600" dirty="0"/>
              <a:t>🔥</a:t>
            </a:r>
          </a:p>
          <a:p>
            <a:r>
              <a:rPr lang="fr-FR" sz="6600" dirty="0"/>
              <a:t>🤸‍♀️</a:t>
            </a:r>
          </a:p>
          <a:p>
            <a:r>
              <a:rPr lang="fr-FR" sz="6600" dirty="0"/>
              <a:t>🍮 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A650B76-536A-1955-83EB-98299C75E298}"/>
              </a:ext>
            </a:extLst>
          </p:cNvPr>
          <p:cNvCxnSpPr>
            <a:cxnSpLocks/>
          </p:cNvCxnSpPr>
          <p:nvPr/>
        </p:nvCxnSpPr>
        <p:spPr>
          <a:xfrm flipV="1">
            <a:off x="2664399" y="5298510"/>
            <a:ext cx="7128860" cy="16361"/>
          </a:xfrm>
          <a:prstGeom prst="line">
            <a:avLst/>
          </a:prstGeom>
          <a:ln w="666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565F9CEE-D89A-5D72-53BA-9F0A240A37C9}"/>
              </a:ext>
            </a:extLst>
          </p:cNvPr>
          <p:cNvSpPr txBox="1"/>
          <p:nvPr/>
        </p:nvSpPr>
        <p:spPr>
          <a:xfrm>
            <a:off x="727353" y="5115303"/>
            <a:ext cx="1937046" cy="369332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Dimanche 30/03</a:t>
            </a:r>
          </a:p>
        </p:txBody>
      </p:sp>
    </p:spTree>
    <p:extLst>
      <p:ext uri="{BB962C8B-B14F-4D97-AF65-F5344CB8AC3E}">
        <p14:creationId xmlns:p14="http://schemas.microsoft.com/office/powerpoint/2010/main" val="1650831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D68B1-A8F1-313D-A0ED-2CA3DF83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3C7113-54F7-E4F1-816A-3B2ABFAFF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4" descr="Green Jungle PPT Backgrounds">
            <a:extLst>
              <a:ext uri="{FF2B5EF4-FFF2-40B4-BE49-F238E27FC236}">
                <a16:creationId xmlns:a16="http://schemas.microsoft.com/office/drawing/2014/main" id="{1C7B3D54-7AD1-6D4D-A4E2-50F372C4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ECDCD78-90F0-615D-7D79-495A79247FB6}"/>
              </a:ext>
            </a:extLst>
          </p:cNvPr>
          <p:cNvSpPr txBox="1"/>
          <p:nvPr/>
        </p:nvSpPr>
        <p:spPr>
          <a:xfrm>
            <a:off x="838200" y="363819"/>
            <a:ext cx="5822126" cy="584775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RÈGLEMENT DU FOOT : </a:t>
            </a:r>
          </a:p>
        </p:txBody>
      </p:sp>
      <p:pic>
        <p:nvPicPr>
          <p:cNvPr id="18" name="Image 17" descr="Une image contenant bâtiment, bois, tanner, Planche&#10;&#10;Description générée automatiquement">
            <a:extLst>
              <a:ext uri="{FF2B5EF4-FFF2-40B4-BE49-F238E27FC236}">
                <a16:creationId xmlns:a16="http://schemas.microsoft.com/office/drawing/2014/main" id="{002F65EC-6EAA-5430-94DF-5E660BEF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64" y="1312413"/>
            <a:ext cx="10687904" cy="414244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D0D97D9-6DB7-0091-0BEA-1701CC250ED1}"/>
              </a:ext>
            </a:extLst>
          </p:cNvPr>
          <p:cNvSpPr txBox="1"/>
          <p:nvPr/>
        </p:nvSpPr>
        <p:spPr>
          <a:xfrm>
            <a:off x="553664" y="1334866"/>
            <a:ext cx="99243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Il n’y aura que 32 équipes inscrites, </a:t>
            </a:r>
            <a:r>
              <a:rPr lang="fr-FR" sz="2400" b="1" dirty="0" err="1">
                <a:solidFill>
                  <a:srgbClr val="16411B"/>
                </a:solidFill>
                <a:latin typeface="Helvetica" pitchFamily="2" charset="0"/>
              </a:rPr>
              <a:t>premier.e.s</a:t>
            </a:r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 </a:t>
            </a:r>
            <a:r>
              <a:rPr lang="fr-FR" sz="2400" b="1" dirty="0" err="1">
                <a:solidFill>
                  <a:srgbClr val="16411B"/>
                </a:solidFill>
                <a:latin typeface="Helvetica" pitchFamily="2" charset="0"/>
              </a:rPr>
              <a:t>arrivé.e.s</a:t>
            </a:r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, </a:t>
            </a:r>
            <a:r>
              <a:rPr lang="fr-FR" sz="2400" b="1" dirty="0" err="1">
                <a:solidFill>
                  <a:srgbClr val="16411B"/>
                </a:solidFill>
                <a:latin typeface="Helvetica" pitchFamily="2" charset="0"/>
              </a:rPr>
              <a:t>premier.e.s</a:t>
            </a:r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 </a:t>
            </a:r>
            <a:r>
              <a:rPr lang="fr-FR" sz="2400" b="1" dirty="0" err="1">
                <a:solidFill>
                  <a:srgbClr val="16411B"/>
                </a:solidFill>
                <a:latin typeface="Helvetica" pitchFamily="2" charset="0"/>
              </a:rPr>
              <a:t>inscrit.e.s</a:t>
            </a:r>
            <a:endParaRPr lang="fr-FR" sz="2400" b="1" dirty="0">
              <a:solidFill>
                <a:srgbClr val="16411B"/>
              </a:solidFill>
              <a:latin typeface="Helvetica" pitchFamily="2" charset="0"/>
            </a:endParaRPr>
          </a:p>
          <a:p>
            <a:endParaRPr lang="fr-FR" sz="2400" b="1" dirty="0">
              <a:solidFill>
                <a:srgbClr val="16411B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Chaque section devra fournir un arbitre (info sur place) </a:t>
            </a:r>
          </a:p>
          <a:p>
            <a:endParaRPr lang="fr-FR" sz="2400" b="1" dirty="0">
              <a:solidFill>
                <a:srgbClr val="16411B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Discussion avec l’arbitre </a:t>
            </a:r>
            <a:r>
              <a:rPr lang="fr-FR" sz="2400" b="1" dirty="0">
                <a:solidFill>
                  <a:srgbClr val="16411B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 Disqualification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rgbClr val="16411B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Arrivée en retard </a:t>
            </a:r>
            <a:r>
              <a:rPr lang="fr-FR" sz="2400" b="1" dirty="0">
                <a:solidFill>
                  <a:srgbClr val="16411B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 Disqualification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rgbClr val="16411B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16411B"/>
                </a:solidFill>
                <a:latin typeface="Helvetica" pitchFamily="2" charset="0"/>
              </a:rPr>
              <a:t>Équipes non-complètes </a:t>
            </a:r>
            <a:r>
              <a:rPr lang="fr-FR" sz="2400" b="1" dirty="0">
                <a:solidFill>
                  <a:srgbClr val="16411B"/>
                </a:solidFill>
                <a:latin typeface="Helvetica" pitchFamily="2" charset="0"/>
                <a:sym typeface="Wingdings" pitchFamily="2" charset="2"/>
              </a:rPr>
              <a:t>Disqualification </a:t>
            </a:r>
            <a:endParaRPr lang="fr-FR" sz="2400" b="1" dirty="0">
              <a:solidFill>
                <a:srgbClr val="16411B"/>
              </a:solidFill>
              <a:latin typeface="Helvetica" pitchFamily="2" charset="0"/>
            </a:endParaRPr>
          </a:p>
        </p:txBody>
      </p:sp>
      <p:pic>
        <p:nvPicPr>
          <p:cNvPr id="2050" name="Picture 2" descr="Ballon De Football PNG Images | Vecteurs Et Fichiers PSD ...">
            <a:extLst>
              <a:ext uri="{FF2B5EF4-FFF2-40B4-BE49-F238E27FC236}">
                <a16:creationId xmlns:a16="http://schemas.microsoft.com/office/drawing/2014/main" id="{9959B75A-B30F-F4E2-C6BD-21BE70CEE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153" y="147763"/>
            <a:ext cx="2038647" cy="203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ifflet de football de l'arbitre - Icônes des sports gratuites">
            <a:extLst>
              <a:ext uri="{FF2B5EF4-FFF2-40B4-BE49-F238E27FC236}">
                <a16:creationId xmlns:a16="http://schemas.microsoft.com/office/drawing/2014/main" id="{BFDB288E-3420-6C20-919F-A544DE607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1609" y="3451785"/>
            <a:ext cx="2638468" cy="25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1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37F6480-55A1-5265-6E08-AF4759A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4" y="0"/>
            <a:ext cx="12428538" cy="6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16" name="Sous-titre 15">
            <a:extLst>
              <a:ext uri="{FF2B5EF4-FFF2-40B4-BE49-F238E27FC236}">
                <a16:creationId xmlns:a16="http://schemas.microsoft.com/office/drawing/2014/main" id="{F4CA5C96-F1AB-6619-E16F-15427F0C6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926517" y="6780239"/>
            <a:ext cx="9144000" cy="165576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1422A994-E924-D68F-9181-9529D50A9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id="{0403DD8F-D526-B27C-B78E-7F1B4204CE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F91A58D-E02D-CA58-DC39-153B16D53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723" y="4801944"/>
            <a:ext cx="3350510" cy="150114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138B4FF-F1B3-368C-464C-7AEDC1964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406" y="-189186"/>
            <a:ext cx="6425800" cy="6492274"/>
          </a:xfrm>
          <a:prstGeom prst="rect">
            <a:avLst/>
          </a:prstGeom>
        </p:spPr>
      </p:pic>
      <p:sp>
        <p:nvSpPr>
          <p:cNvPr id="23" name="Forme libre 22">
            <a:extLst>
              <a:ext uri="{FF2B5EF4-FFF2-40B4-BE49-F238E27FC236}">
                <a16:creationId xmlns:a16="http://schemas.microsoft.com/office/drawing/2014/main" id="{35195483-13EB-1137-8585-8DF38696FE4A}"/>
              </a:ext>
            </a:extLst>
          </p:cNvPr>
          <p:cNvSpPr>
            <a:spLocks/>
          </p:cNvSpPr>
          <p:nvPr/>
        </p:nvSpPr>
        <p:spPr>
          <a:xfrm>
            <a:off x="2774731" y="956441"/>
            <a:ext cx="2170128" cy="1224000"/>
          </a:xfrm>
          <a:custGeom>
            <a:avLst/>
            <a:gdLst>
              <a:gd name="connsiteX0" fmla="*/ 0 w 2170128"/>
              <a:gd name="connsiteY0" fmla="*/ 0 h 1019504"/>
              <a:gd name="connsiteX1" fmla="*/ 21021 w 2170128"/>
              <a:gd name="connsiteY1" fmla="*/ 168166 h 1019504"/>
              <a:gd name="connsiteX2" fmla="*/ 42041 w 2170128"/>
              <a:gd name="connsiteY2" fmla="*/ 241738 h 1019504"/>
              <a:gd name="connsiteX3" fmla="*/ 73572 w 2170128"/>
              <a:gd name="connsiteY3" fmla="*/ 346842 h 1019504"/>
              <a:gd name="connsiteX4" fmla="*/ 178676 w 2170128"/>
              <a:gd name="connsiteY4" fmla="*/ 536028 h 1019504"/>
              <a:gd name="connsiteX5" fmla="*/ 241738 w 2170128"/>
              <a:gd name="connsiteY5" fmla="*/ 630621 h 1019504"/>
              <a:gd name="connsiteX6" fmla="*/ 315310 w 2170128"/>
              <a:gd name="connsiteY6" fmla="*/ 704193 h 1019504"/>
              <a:gd name="connsiteX7" fmla="*/ 346841 w 2170128"/>
              <a:gd name="connsiteY7" fmla="*/ 735725 h 1019504"/>
              <a:gd name="connsiteX8" fmla="*/ 378372 w 2170128"/>
              <a:gd name="connsiteY8" fmla="*/ 767256 h 1019504"/>
              <a:gd name="connsiteX9" fmla="*/ 462455 w 2170128"/>
              <a:gd name="connsiteY9" fmla="*/ 809297 h 1019504"/>
              <a:gd name="connsiteX10" fmla="*/ 493986 w 2170128"/>
              <a:gd name="connsiteY10" fmla="*/ 819807 h 1019504"/>
              <a:gd name="connsiteX11" fmla="*/ 536028 w 2170128"/>
              <a:gd name="connsiteY11" fmla="*/ 840828 h 1019504"/>
              <a:gd name="connsiteX12" fmla="*/ 641131 w 2170128"/>
              <a:gd name="connsiteY12" fmla="*/ 882869 h 1019504"/>
              <a:gd name="connsiteX13" fmla="*/ 714703 w 2170128"/>
              <a:gd name="connsiteY13" fmla="*/ 893380 h 1019504"/>
              <a:gd name="connsiteX14" fmla="*/ 872359 w 2170128"/>
              <a:gd name="connsiteY14" fmla="*/ 935421 h 1019504"/>
              <a:gd name="connsiteX15" fmla="*/ 956441 w 2170128"/>
              <a:gd name="connsiteY15" fmla="*/ 945931 h 1019504"/>
              <a:gd name="connsiteX16" fmla="*/ 1124607 w 2170128"/>
              <a:gd name="connsiteY16" fmla="*/ 987973 h 1019504"/>
              <a:gd name="connsiteX17" fmla="*/ 1208690 w 2170128"/>
              <a:gd name="connsiteY17" fmla="*/ 1008993 h 1019504"/>
              <a:gd name="connsiteX18" fmla="*/ 1282262 w 2170128"/>
              <a:gd name="connsiteY18" fmla="*/ 1019504 h 1019504"/>
              <a:gd name="connsiteX19" fmla="*/ 1660635 w 2170128"/>
              <a:gd name="connsiteY19" fmla="*/ 1008993 h 1019504"/>
              <a:gd name="connsiteX20" fmla="*/ 1723697 w 2170128"/>
              <a:gd name="connsiteY20" fmla="*/ 998483 h 1019504"/>
              <a:gd name="connsiteX21" fmla="*/ 1912883 w 2170128"/>
              <a:gd name="connsiteY21" fmla="*/ 914400 h 1019504"/>
              <a:gd name="connsiteX22" fmla="*/ 1944414 w 2170128"/>
              <a:gd name="connsiteY22" fmla="*/ 882869 h 1019504"/>
              <a:gd name="connsiteX23" fmla="*/ 1986455 w 2170128"/>
              <a:gd name="connsiteY23" fmla="*/ 851338 h 1019504"/>
              <a:gd name="connsiteX24" fmla="*/ 2091559 w 2170128"/>
              <a:gd name="connsiteY24" fmla="*/ 735725 h 1019504"/>
              <a:gd name="connsiteX25" fmla="*/ 2133600 w 2170128"/>
              <a:gd name="connsiteY25" fmla="*/ 630621 h 1019504"/>
              <a:gd name="connsiteX26" fmla="*/ 2165131 w 2170128"/>
              <a:gd name="connsiteY26" fmla="*/ 493987 h 1019504"/>
              <a:gd name="connsiteX27" fmla="*/ 2112579 w 2170128"/>
              <a:gd name="connsiteY27" fmla="*/ 220718 h 1019504"/>
              <a:gd name="connsiteX28" fmla="*/ 2049517 w 2170128"/>
              <a:gd name="connsiteY28" fmla="*/ 199697 h 1019504"/>
              <a:gd name="connsiteX29" fmla="*/ 1797269 w 2170128"/>
              <a:gd name="connsiteY29" fmla="*/ 241738 h 1019504"/>
              <a:gd name="connsiteX30" fmla="*/ 1681655 w 2170128"/>
              <a:gd name="connsiteY30" fmla="*/ 315311 h 1019504"/>
              <a:gd name="connsiteX31" fmla="*/ 1545021 w 2170128"/>
              <a:gd name="connsiteY31" fmla="*/ 430925 h 1019504"/>
              <a:gd name="connsiteX32" fmla="*/ 1502979 w 2170128"/>
              <a:gd name="connsiteY32" fmla="*/ 472966 h 1019504"/>
              <a:gd name="connsiteX33" fmla="*/ 1460938 w 2170128"/>
              <a:gd name="connsiteY33" fmla="*/ 536028 h 1019504"/>
              <a:gd name="connsiteX34" fmla="*/ 1397876 w 2170128"/>
              <a:gd name="connsiteY34" fmla="*/ 620111 h 1019504"/>
              <a:gd name="connsiteX35" fmla="*/ 1366345 w 2170128"/>
              <a:gd name="connsiteY35" fmla="*/ 662152 h 1019504"/>
              <a:gd name="connsiteX36" fmla="*/ 1313793 w 2170128"/>
              <a:gd name="connsiteY36" fmla="*/ 725214 h 10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70128" h="1019504">
                <a:moveTo>
                  <a:pt x="0" y="0"/>
                </a:moveTo>
                <a:cubicBezTo>
                  <a:pt x="2906" y="26156"/>
                  <a:pt x="14097" y="135854"/>
                  <a:pt x="21021" y="168166"/>
                </a:cubicBezTo>
                <a:cubicBezTo>
                  <a:pt x="26365" y="193105"/>
                  <a:pt x="35330" y="217131"/>
                  <a:pt x="42041" y="241738"/>
                </a:cubicBezTo>
                <a:cubicBezTo>
                  <a:pt x="53553" y="283950"/>
                  <a:pt x="54692" y="302788"/>
                  <a:pt x="73572" y="346842"/>
                </a:cubicBezTo>
                <a:cubicBezTo>
                  <a:pt x="103727" y="417204"/>
                  <a:pt x="138814" y="469591"/>
                  <a:pt x="178676" y="536028"/>
                </a:cubicBezTo>
                <a:cubicBezTo>
                  <a:pt x="198194" y="568558"/>
                  <a:pt x="215979" y="602286"/>
                  <a:pt x="241738" y="630621"/>
                </a:cubicBezTo>
                <a:cubicBezTo>
                  <a:pt x="265068" y="656284"/>
                  <a:pt x="290786" y="679669"/>
                  <a:pt x="315310" y="704193"/>
                </a:cubicBezTo>
                <a:lnTo>
                  <a:pt x="346841" y="735725"/>
                </a:lnTo>
                <a:cubicBezTo>
                  <a:pt x="357351" y="746235"/>
                  <a:pt x="364271" y="762556"/>
                  <a:pt x="378372" y="767256"/>
                </a:cubicBezTo>
                <a:cubicBezTo>
                  <a:pt x="449474" y="790956"/>
                  <a:pt x="363172" y="759656"/>
                  <a:pt x="462455" y="809297"/>
                </a:cubicBezTo>
                <a:cubicBezTo>
                  <a:pt x="472364" y="814252"/>
                  <a:pt x="483803" y="815443"/>
                  <a:pt x="493986" y="819807"/>
                </a:cubicBezTo>
                <a:cubicBezTo>
                  <a:pt x="508387" y="825979"/>
                  <a:pt x="521627" y="834656"/>
                  <a:pt x="536028" y="840828"/>
                </a:cubicBezTo>
                <a:cubicBezTo>
                  <a:pt x="570710" y="855692"/>
                  <a:pt x="603777" y="877532"/>
                  <a:pt x="641131" y="882869"/>
                </a:cubicBezTo>
                <a:cubicBezTo>
                  <a:pt x="665655" y="886373"/>
                  <a:pt x="690480" y="888189"/>
                  <a:pt x="714703" y="893380"/>
                </a:cubicBezTo>
                <a:cubicBezTo>
                  <a:pt x="862096" y="924964"/>
                  <a:pt x="711381" y="905238"/>
                  <a:pt x="872359" y="935421"/>
                </a:cubicBezTo>
                <a:cubicBezTo>
                  <a:pt x="900121" y="940626"/>
                  <a:pt x="928414" y="942428"/>
                  <a:pt x="956441" y="945931"/>
                </a:cubicBezTo>
                <a:lnTo>
                  <a:pt x="1124607" y="987973"/>
                </a:lnTo>
                <a:cubicBezTo>
                  <a:pt x="1152635" y="994980"/>
                  <a:pt x="1180090" y="1004907"/>
                  <a:pt x="1208690" y="1008993"/>
                </a:cubicBezTo>
                <a:lnTo>
                  <a:pt x="1282262" y="1019504"/>
                </a:lnTo>
                <a:lnTo>
                  <a:pt x="1660635" y="1008993"/>
                </a:lnTo>
                <a:cubicBezTo>
                  <a:pt x="1681921" y="1007979"/>
                  <a:pt x="1703356" y="1004839"/>
                  <a:pt x="1723697" y="998483"/>
                </a:cubicBezTo>
                <a:cubicBezTo>
                  <a:pt x="1737626" y="994130"/>
                  <a:pt x="1894930" y="932353"/>
                  <a:pt x="1912883" y="914400"/>
                </a:cubicBezTo>
                <a:cubicBezTo>
                  <a:pt x="1923393" y="903890"/>
                  <a:pt x="1933129" y="892542"/>
                  <a:pt x="1944414" y="882869"/>
                </a:cubicBezTo>
                <a:cubicBezTo>
                  <a:pt x="1957714" y="871469"/>
                  <a:pt x="1973493" y="863121"/>
                  <a:pt x="1986455" y="851338"/>
                </a:cubicBezTo>
                <a:cubicBezTo>
                  <a:pt x="2021104" y="819839"/>
                  <a:pt x="2065134" y="778006"/>
                  <a:pt x="2091559" y="735725"/>
                </a:cubicBezTo>
                <a:cubicBezTo>
                  <a:pt x="2112205" y="702690"/>
                  <a:pt x="2122166" y="667781"/>
                  <a:pt x="2133600" y="630621"/>
                </a:cubicBezTo>
                <a:cubicBezTo>
                  <a:pt x="2158033" y="551216"/>
                  <a:pt x="2152469" y="569960"/>
                  <a:pt x="2165131" y="493987"/>
                </a:cubicBezTo>
                <a:cubicBezTo>
                  <a:pt x="2162429" y="462911"/>
                  <a:pt x="2197700" y="268008"/>
                  <a:pt x="2112579" y="220718"/>
                </a:cubicBezTo>
                <a:cubicBezTo>
                  <a:pt x="2093210" y="209957"/>
                  <a:pt x="2070538" y="206704"/>
                  <a:pt x="2049517" y="199697"/>
                </a:cubicBezTo>
                <a:cubicBezTo>
                  <a:pt x="1959828" y="210249"/>
                  <a:pt x="1879883" y="209964"/>
                  <a:pt x="1797269" y="241738"/>
                </a:cubicBezTo>
                <a:cubicBezTo>
                  <a:pt x="1721001" y="271071"/>
                  <a:pt x="1746011" y="270261"/>
                  <a:pt x="1681655" y="315311"/>
                </a:cubicBezTo>
                <a:cubicBezTo>
                  <a:pt x="1566264" y="396085"/>
                  <a:pt x="1699526" y="276420"/>
                  <a:pt x="1545021" y="430925"/>
                </a:cubicBezTo>
                <a:cubicBezTo>
                  <a:pt x="1531007" y="444939"/>
                  <a:pt x="1513972" y="456476"/>
                  <a:pt x="1502979" y="472966"/>
                </a:cubicBezTo>
                <a:cubicBezTo>
                  <a:pt x="1488965" y="493987"/>
                  <a:pt x="1475622" y="515470"/>
                  <a:pt x="1460938" y="536028"/>
                </a:cubicBezTo>
                <a:cubicBezTo>
                  <a:pt x="1440575" y="564537"/>
                  <a:pt x="1418897" y="592083"/>
                  <a:pt x="1397876" y="620111"/>
                </a:cubicBezTo>
                <a:cubicBezTo>
                  <a:pt x="1387366" y="634125"/>
                  <a:pt x="1376062" y="647577"/>
                  <a:pt x="1366345" y="662152"/>
                </a:cubicBezTo>
                <a:cubicBezTo>
                  <a:pt x="1322360" y="728129"/>
                  <a:pt x="1349567" y="725214"/>
                  <a:pt x="1313793" y="725214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9D74916-B4DE-1F7B-932D-1E5E3FF82F0D}"/>
              </a:ext>
            </a:extLst>
          </p:cNvPr>
          <p:cNvSpPr txBox="1"/>
          <p:nvPr/>
        </p:nvSpPr>
        <p:spPr>
          <a:xfrm>
            <a:off x="4906072" y="399281"/>
            <a:ext cx="2785242" cy="1371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00A4A94-B6D8-F44C-743D-0BA2C47EF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407" y="477709"/>
            <a:ext cx="6048595" cy="590189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DEB6CCE-655C-AB11-3265-66F9C52EF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530" y="-189186"/>
            <a:ext cx="6425800" cy="64922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5714EF-60D0-CF7F-C444-0BE468B00A6A}"/>
              </a:ext>
            </a:extLst>
          </p:cNvPr>
          <p:cNvSpPr txBox="1"/>
          <p:nvPr/>
        </p:nvSpPr>
        <p:spPr>
          <a:xfrm>
            <a:off x="1745640" y="1032301"/>
            <a:ext cx="5197407" cy="2180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4800" dirty="0">
                <a:solidFill>
                  <a:srgbClr val="16411B"/>
                </a:solidFill>
                <a:latin typeface="Gill Sans Ultra Bold" panose="020B0A02020104020203" pitchFamily="34" charset="77"/>
              </a:rPr>
              <a:t>APRES LA COURSE</a:t>
            </a:r>
            <a:endParaRPr lang="fr-BE" sz="4800" b="1" dirty="0">
              <a:solidFill>
                <a:srgbClr val="16411B"/>
              </a:solidFill>
              <a:effectLst/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4111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E0899-1C44-F04C-883E-7B4D8A11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9C9412-C235-DD52-9695-520E2649E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Jungle Tree PPT Backgrounds">
            <a:extLst>
              <a:ext uri="{FF2B5EF4-FFF2-40B4-BE49-F238E27FC236}">
                <a16:creationId xmlns:a16="http://schemas.microsoft.com/office/drawing/2014/main" id="{F8A8B1C1-DA40-6539-9B1B-01E8F98B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03AECF3-2220-1989-C8B1-9EB76ACF05A0}"/>
              </a:ext>
            </a:extLst>
          </p:cNvPr>
          <p:cNvSpPr/>
          <p:nvPr/>
        </p:nvSpPr>
        <p:spPr>
          <a:xfrm>
            <a:off x="3129455" y="323404"/>
            <a:ext cx="5933089" cy="1325563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76241C6-5E9C-030F-6059-1CF1B41C75E3}"/>
              </a:ext>
            </a:extLst>
          </p:cNvPr>
          <p:cNvSpPr txBox="1"/>
          <p:nvPr/>
        </p:nvSpPr>
        <p:spPr>
          <a:xfrm>
            <a:off x="3786104" y="735518"/>
            <a:ext cx="4619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" panose="020B0A02020104020203" pitchFamily="34" charset="77"/>
              </a:rPr>
              <a:t>RASSEMBLEMENT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44EDEC6-820B-D1DB-6E98-0E1E568F5D4B}"/>
              </a:ext>
            </a:extLst>
          </p:cNvPr>
          <p:cNvSpPr/>
          <p:nvPr/>
        </p:nvSpPr>
        <p:spPr>
          <a:xfrm>
            <a:off x="545882" y="1910234"/>
            <a:ext cx="3101208" cy="3861504"/>
          </a:xfrm>
          <a:prstGeom prst="roundRect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4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VÉRIFICATION DES TENTES</a:t>
            </a:r>
            <a:endParaRPr lang="fr-BE" sz="24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Helvetica" pitchFamily="2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fr-BE" sz="24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</a:br>
            <a:r>
              <a:rPr lang="fr-BE" sz="24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Ne rien démonter tant que les contrôleurs ne sont pas passés. </a:t>
            </a:r>
            <a:endParaRPr lang="fr-BE" sz="24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4BBD437-A7B1-4255-BA1F-5BEC099A669F}"/>
              </a:ext>
            </a:extLst>
          </p:cNvPr>
          <p:cNvSpPr/>
          <p:nvPr/>
        </p:nvSpPr>
        <p:spPr>
          <a:xfrm>
            <a:off x="4699600" y="1910234"/>
            <a:ext cx="2792795" cy="386150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RETOUR TENTES AUX DÉPÔTS</a:t>
            </a:r>
            <a:endParaRPr lang="fr-BE" sz="2400" b="1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fr-BE" sz="2400" b="1" dirty="0">
                <a:solidFill>
                  <a:srgbClr val="16411B"/>
                </a:solidFill>
                <a:effectLst/>
                <a:latin typeface="Helvetica" pitchFamily="2" charset="0"/>
              </a:rPr>
            </a:br>
            <a:r>
              <a:rPr lang="fr-BE" sz="24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Signature du document avec preuve de retour. </a:t>
            </a:r>
            <a:endParaRPr lang="fr-BE" sz="2400" b="1" dirty="0">
              <a:solidFill>
                <a:srgbClr val="16411B"/>
              </a:solidFill>
              <a:effectLst/>
              <a:latin typeface="Helvetica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0FF3866-28AC-18CB-EE45-266EAEDAF0BB}"/>
              </a:ext>
            </a:extLst>
          </p:cNvPr>
          <p:cNvSpPr/>
          <p:nvPr/>
        </p:nvSpPr>
        <p:spPr>
          <a:xfrm>
            <a:off x="8345215" y="1812063"/>
            <a:ext cx="3008585" cy="3959675"/>
          </a:xfrm>
          <a:prstGeom prst="roundRect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4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NETTOYAGE EMPLACEMENT</a:t>
            </a:r>
            <a:endParaRPr lang="fr-BE" sz="24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Helvetica" pitchFamily="2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fr-BE" sz="24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</a:br>
            <a:r>
              <a:rPr lang="fr-BE" sz="24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Jusqu’à 30 mètres autour de son emplacement. </a:t>
            </a:r>
            <a:endParaRPr lang="fr-FR" sz="2400" b="1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0279494-5E11-9E40-47FE-161DBF58E698}"/>
              </a:ext>
            </a:extLst>
          </p:cNvPr>
          <p:cNvCxnSpPr>
            <a:cxnSpLocks/>
          </p:cNvCxnSpPr>
          <p:nvPr/>
        </p:nvCxnSpPr>
        <p:spPr>
          <a:xfrm flipH="1">
            <a:off x="2357438" y="1229710"/>
            <a:ext cx="1037403" cy="1027715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1811DEA-B22B-0011-7A80-2DA1786E60AE}"/>
              </a:ext>
            </a:extLst>
          </p:cNvPr>
          <p:cNvCxnSpPr>
            <a:cxnSpLocks/>
          </p:cNvCxnSpPr>
          <p:nvPr/>
        </p:nvCxnSpPr>
        <p:spPr>
          <a:xfrm>
            <a:off x="3647090" y="3051991"/>
            <a:ext cx="1387365" cy="0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B0651EA-7F37-77BB-7573-0A575D9F9418}"/>
              </a:ext>
            </a:extLst>
          </p:cNvPr>
          <p:cNvCxnSpPr>
            <a:cxnSpLocks/>
          </p:cNvCxnSpPr>
          <p:nvPr/>
        </p:nvCxnSpPr>
        <p:spPr>
          <a:xfrm>
            <a:off x="7492395" y="3051991"/>
            <a:ext cx="1031495" cy="0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806A675-9079-76FF-24AE-3F943E63E270}"/>
              </a:ext>
            </a:extLst>
          </p:cNvPr>
          <p:cNvCxnSpPr>
            <a:cxnSpLocks/>
          </p:cNvCxnSpPr>
          <p:nvPr/>
        </p:nvCxnSpPr>
        <p:spPr>
          <a:xfrm>
            <a:off x="11353800" y="3031118"/>
            <a:ext cx="701566" cy="0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6775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E0899-1C44-F04C-883E-7B4D8A11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9C9412-C235-DD52-9695-520E2649E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Jungle Tree PPT Backgrounds">
            <a:extLst>
              <a:ext uri="{FF2B5EF4-FFF2-40B4-BE49-F238E27FC236}">
                <a16:creationId xmlns:a16="http://schemas.microsoft.com/office/drawing/2014/main" id="{F8A8B1C1-DA40-6539-9B1B-01E8F98B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7FCF558-EEA3-358C-C72A-C7E9CF3665C0}"/>
              </a:ext>
            </a:extLst>
          </p:cNvPr>
          <p:cNvSpPr/>
          <p:nvPr/>
        </p:nvSpPr>
        <p:spPr>
          <a:xfrm>
            <a:off x="285422" y="1910234"/>
            <a:ext cx="3101208" cy="3861504"/>
          </a:xfrm>
          <a:prstGeom prst="roundRect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4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CONTRÔLE PROPRETÉ</a:t>
            </a:r>
            <a:endParaRPr lang="fr-BE" sz="24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Helvetica" pitchFamily="2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fr-BE" sz="24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</a:br>
            <a:r>
              <a:rPr lang="fr-BE" sz="24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Recevoir document attestant de la propreté du stand</a:t>
            </a:r>
            <a:endParaRPr lang="fr-BE" sz="24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382A202-7DD4-CE80-1723-83A91F6AAA25}"/>
              </a:ext>
            </a:extLst>
          </p:cNvPr>
          <p:cNvSpPr/>
          <p:nvPr/>
        </p:nvSpPr>
        <p:spPr>
          <a:xfrm>
            <a:off x="4163576" y="1910234"/>
            <a:ext cx="3101208" cy="3861504"/>
          </a:xfrm>
          <a:prstGeom prst="roundRect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4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RETOUR PUCES ET PLAQUES</a:t>
            </a:r>
            <a:endParaRPr lang="fr-BE" sz="24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Helvetica" pitchFamily="2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fr-BE" sz="24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</a:br>
            <a:r>
              <a:rPr lang="fr-BE" sz="24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Au stand info haut muni de la preuve propreté du stand</a:t>
            </a:r>
            <a:endParaRPr lang="fr-BE" sz="24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97AC915-8DAE-EC2E-EB19-0C33276DC448}"/>
              </a:ext>
            </a:extLst>
          </p:cNvPr>
          <p:cNvSpPr/>
          <p:nvPr/>
        </p:nvSpPr>
        <p:spPr>
          <a:xfrm>
            <a:off x="7681543" y="1618552"/>
            <a:ext cx="4347998" cy="3848345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" panose="020B0A02020104020203" pitchFamily="34" charset="77"/>
              </a:rPr>
              <a:t>AUTORISATION DE QUITTER LE BOIS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2136DFC-B4AF-5195-47D9-EF8E5BC4F893}"/>
              </a:ext>
            </a:extLst>
          </p:cNvPr>
          <p:cNvCxnSpPr>
            <a:cxnSpLocks/>
          </p:cNvCxnSpPr>
          <p:nvPr/>
        </p:nvCxnSpPr>
        <p:spPr>
          <a:xfrm>
            <a:off x="3386630" y="3132822"/>
            <a:ext cx="1216901" cy="0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B752EC6-9FF5-73EC-2A44-91D176E7A924}"/>
              </a:ext>
            </a:extLst>
          </p:cNvPr>
          <p:cNvCxnSpPr>
            <a:cxnSpLocks/>
          </p:cNvCxnSpPr>
          <p:nvPr/>
        </p:nvCxnSpPr>
        <p:spPr>
          <a:xfrm>
            <a:off x="7264784" y="3132822"/>
            <a:ext cx="1092500" cy="0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05A3585-525F-70D1-B95E-7E57EC20DAAD}"/>
              </a:ext>
            </a:extLst>
          </p:cNvPr>
          <p:cNvCxnSpPr>
            <a:cxnSpLocks/>
          </p:cNvCxnSpPr>
          <p:nvPr/>
        </p:nvCxnSpPr>
        <p:spPr>
          <a:xfrm>
            <a:off x="-172208" y="3132822"/>
            <a:ext cx="1010408" cy="0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882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E0899-1C44-F04C-883E-7B4D8A11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9C9412-C235-DD52-9695-520E2649E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Jungle Tree PPT Backgrounds">
            <a:extLst>
              <a:ext uri="{FF2B5EF4-FFF2-40B4-BE49-F238E27FC236}">
                <a16:creationId xmlns:a16="http://schemas.microsoft.com/office/drawing/2014/main" id="{F8A8B1C1-DA40-6539-9B1B-01E8F98B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198ABD-A1DA-A403-F4A3-8B9E62EB911B}"/>
              </a:ext>
            </a:extLst>
          </p:cNvPr>
          <p:cNvSpPr txBox="1"/>
          <p:nvPr/>
        </p:nvSpPr>
        <p:spPr>
          <a:xfrm>
            <a:off x="1518088" y="2028616"/>
            <a:ext cx="9155824" cy="2800767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" panose="020B0A02020104020203" pitchFamily="34" charset="77"/>
              </a:rPr>
              <a:t>OPERATION THERMOS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DB0AD1-257D-F5D0-C664-7DFC2D618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24" y="2996342"/>
            <a:ext cx="2785853" cy="331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6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37F6480-55A1-5265-6E08-AF4759A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4" y="0"/>
            <a:ext cx="12428538" cy="6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16" name="Sous-titre 15">
            <a:extLst>
              <a:ext uri="{FF2B5EF4-FFF2-40B4-BE49-F238E27FC236}">
                <a16:creationId xmlns:a16="http://schemas.microsoft.com/office/drawing/2014/main" id="{F4CA5C96-F1AB-6619-E16F-15427F0C6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926517" y="6780239"/>
            <a:ext cx="9144000" cy="165576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1422A994-E924-D68F-9181-9529D50A9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id="{0403DD8F-D526-B27C-B78E-7F1B4204CE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F91A58D-E02D-CA58-DC39-153B16D53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723" y="4801944"/>
            <a:ext cx="3350510" cy="150114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138B4FF-F1B3-368C-464C-7AEDC1964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406" y="-189186"/>
            <a:ext cx="6425800" cy="6492274"/>
          </a:xfrm>
          <a:prstGeom prst="rect">
            <a:avLst/>
          </a:prstGeom>
        </p:spPr>
      </p:pic>
      <p:sp>
        <p:nvSpPr>
          <p:cNvPr id="23" name="Forme libre 22">
            <a:extLst>
              <a:ext uri="{FF2B5EF4-FFF2-40B4-BE49-F238E27FC236}">
                <a16:creationId xmlns:a16="http://schemas.microsoft.com/office/drawing/2014/main" id="{35195483-13EB-1137-8585-8DF38696FE4A}"/>
              </a:ext>
            </a:extLst>
          </p:cNvPr>
          <p:cNvSpPr>
            <a:spLocks/>
          </p:cNvSpPr>
          <p:nvPr/>
        </p:nvSpPr>
        <p:spPr>
          <a:xfrm>
            <a:off x="2774731" y="956441"/>
            <a:ext cx="2170128" cy="1224000"/>
          </a:xfrm>
          <a:custGeom>
            <a:avLst/>
            <a:gdLst>
              <a:gd name="connsiteX0" fmla="*/ 0 w 2170128"/>
              <a:gd name="connsiteY0" fmla="*/ 0 h 1019504"/>
              <a:gd name="connsiteX1" fmla="*/ 21021 w 2170128"/>
              <a:gd name="connsiteY1" fmla="*/ 168166 h 1019504"/>
              <a:gd name="connsiteX2" fmla="*/ 42041 w 2170128"/>
              <a:gd name="connsiteY2" fmla="*/ 241738 h 1019504"/>
              <a:gd name="connsiteX3" fmla="*/ 73572 w 2170128"/>
              <a:gd name="connsiteY3" fmla="*/ 346842 h 1019504"/>
              <a:gd name="connsiteX4" fmla="*/ 178676 w 2170128"/>
              <a:gd name="connsiteY4" fmla="*/ 536028 h 1019504"/>
              <a:gd name="connsiteX5" fmla="*/ 241738 w 2170128"/>
              <a:gd name="connsiteY5" fmla="*/ 630621 h 1019504"/>
              <a:gd name="connsiteX6" fmla="*/ 315310 w 2170128"/>
              <a:gd name="connsiteY6" fmla="*/ 704193 h 1019504"/>
              <a:gd name="connsiteX7" fmla="*/ 346841 w 2170128"/>
              <a:gd name="connsiteY7" fmla="*/ 735725 h 1019504"/>
              <a:gd name="connsiteX8" fmla="*/ 378372 w 2170128"/>
              <a:gd name="connsiteY8" fmla="*/ 767256 h 1019504"/>
              <a:gd name="connsiteX9" fmla="*/ 462455 w 2170128"/>
              <a:gd name="connsiteY9" fmla="*/ 809297 h 1019504"/>
              <a:gd name="connsiteX10" fmla="*/ 493986 w 2170128"/>
              <a:gd name="connsiteY10" fmla="*/ 819807 h 1019504"/>
              <a:gd name="connsiteX11" fmla="*/ 536028 w 2170128"/>
              <a:gd name="connsiteY11" fmla="*/ 840828 h 1019504"/>
              <a:gd name="connsiteX12" fmla="*/ 641131 w 2170128"/>
              <a:gd name="connsiteY12" fmla="*/ 882869 h 1019504"/>
              <a:gd name="connsiteX13" fmla="*/ 714703 w 2170128"/>
              <a:gd name="connsiteY13" fmla="*/ 893380 h 1019504"/>
              <a:gd name="connsiteX14" fmla="*/ 872359 w 2170128"/>
              <a:gd name="connsiteY14" fmla="*/ 935421 h 1019504"/>
              <a:gd name="connsiteX15" fmla="*/ 956441 w 2170128"/>
              <a:gd name="connsiteY15" fmla="*/ 945931 h 1019504"/>
              <a:gd name="connsiteX16" fmla="*/ 1124607 w 2170128"/>
              <a:gd name="connsiteY16" fmla="*/ 987973 h 1019504"/>
              <a:gd name="connsiteX17" fmla="*/ 1208690 w 2170128"/>
              <a:gd name="connsiteY17" fmla="*/ 1008993 h 1019504"/>
              <a:gd name="connsiteX18" fmla="*/ 1282262 w 2170128"/>
              <a:gd name="connsiteY18" fmla="*/ 1019504 h 1019504"/>
              <a:gd name="connsiteX19" fmla="*/ 1660635 w 2170128"/>
              <a:gd name="connsiteY19" fmla="*/ 1008993 h 1019504"/>
              <a:gd name="connsiteX20" fmla="*/ 1723697 w 2170128"/>
              <a:gd name="connsiteY20" fmla="*/ 998483 h 1019504"/>
              <a:gd name="connsiteX21" fmla="*/ 1912883 w 2170128"/>
              <a:gd name="connsiteY21" fmla="*/ 914400 h 1019504"/>
              <a:gd name="connsiteX22" fmla="*/ 1944414 w 2170128"/>
              <a:gd name="connsiteY22" fmla="*/ 882869 h 1019504"/>
              <a:gd name="connsiteX23" fmla="*/ 1986455 w 2170128"/>
              <a:gd name="connsiteY23" fmla="*/ 851338 h 1019504"/>
              <a:gd name="connsiteX24" fmla="*/ 2091559 w 2170128"/>
              <a:gd name="connsiteY24" fmla="*/ 735725 h 1019504"/>
              <a:gd name="connsiteX25" fmla="*/ 2133600 w 2170128"/>
              <a:gd name="connsiteY25" fmla="*/ 630621 h 1019504"/>
              <a:gd name="connsiteX26" fmla="*/ 2165131 w 2170128"/>
              <a:gd name="connsiteY26" fmla="*/ 493987 h 1019504"/>
              <a:gd name="connsiteX27" fmla="*/ 2112579 w 2170128"/>
              <a:gd name="connsiteY27" fmla="*/ 220718 h 1019504"/>
              <a:gd name="connsiteX28" fmla="*/ 2049517 w 2170128"/>
              <a:gd name="connsiteY28" fmla="*/ 199697 h 1019504"/>
              <a:gd name="connsiteX29" fmla="*/ 1797269 w 2170128"/>
              <a:gd name="connsiteY29" fmla="*/ 241738 h 1019504"/>
              <a:gd name="connsiteX30" fmla="*/ 1681655 w 2170128"/>
              <a:gd name="connsiteY30" fmla="*/ 315311 h 1019504"/>
              <a:gd name="connsiteX31" fmla="*/ 1545021 w 2170128"/>
              <a:gd name="connsiteY31" fmla="*/ 430925 h 1019504"/>
              <a:gd name="connsiteX32" fmla="*/ 1502979 w 2170128"/>
              <a:gd name="connsiteY32" fmla="*/ 472966 h 1019504"/>
              <a:gd name="connsiteX33" fmla="*/ 1460938 w 2170128"/>
              <a:gd name="connsiteY33" fmla="*/ 536028 h 1019504"/>
              <a:gd name="connsiteX34" fmla="*/ 1397876 w 2170128"/>
              <a:gd name="connsiteY34" fmla="*/ 620111 h 1019504"/>
              <a:gd name="connsiteX35" fmla="*/ 1366345 w 2170128"/>
              <a:gd name="connsiteY35" fmla="*/ 662152 h 1019504"/>
              <a:gd name="connsiteX36" fmla="*/ 1313793 w 2170128"/>
              <a:gd name="connsiteY36" fmla="*/ 725214 h 10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70128" h="1019504">
                <a:moveTo>
                  <a:pt x="0" y="0"/>
                </a:moveTo>
                <a:cubicBezTo>
                  <a:pt x="2906" y="26156"/>
                  <a:pt x="14097" y="135854"/>
                  <a:pt x="21021" y="168166"/>
                </a:cubicBezTo>
                <a:cubicBezTo>
                  <a:pt x="26365" y="193105"/>
                  <a:pt x="35330" y="217131"/>
                  <a:pt x="42041" y="241738"/>
                </a:cubicBezTo>
                <a:cubicBezTo>
                  <a:pt x="53553" y="283950"/>
                  <a:pt x="54692" y="302788"/>
                  <a:pt x="73572" y="346842"/>
                </a:cubicBezTo>
                <a:cubicBezTo>
                  <a:pt x="103727" y="417204"/>
                  <a:pt x="138814" y="469591"/>
                  <a:pt x="178676" y="536028"/>
                </a:cubicBezTo>
                <a:cubicBezTo>
                  <a:pt x="198194" y="568558"/>
                  <a:pt x="215979" y="602286"/>
                  <a:pt x="241738" y="630621"/>
                </a:cubicBezTo>
                <a:cubicBezTo>
                  <a:pt x="265068" y="656284"/>
                  <a:pt x="290786" y="679669"/>
                  <a:pt x="315310" y="704193"/>
                </a:cubicBezTo>
                <a:lnTo>
                  <a:pt x="346841" y="735725"/>
                </a:lnTo>
                <a:cubicBezTo>
                  <a:pt x="357351" y="746235"/>
                  <a:pt x="364271" y="762556"/>
                  <a:pt x="378372" y="767256"/>
                </a:cubicBezTo>
                <a:cubicBezTo>
                  <a:pt x="449474" y="790956"/>
                  <a:pt x="363172" y="759656"/>
                  <a:pt x="462455" y="809297"/>
                </a:cubicBezTo>
                <a:cubicBezTo>
                  <a:pt x="472364" y="814252"/>
                  <a:pt x="483803" y="815443"/>
                  <a:pt x="493986" y="819807"/>
                </a:cubicBezTo>
                <a:cubicBezTo>
                  <a:pt x="508387" y="825979"/>
                  <a:pt x="521627" y="834656"/>
                  <a:pt x="536028" y="840828"/>
                </a:cubicBezTo>
                <a:cubicBezTo>
                  <a:pt x="570710" y="855692"/>
                  <a:pt x="603777" y="877532"/>
                  <a:pt x="641131" y="882869"/>
                </a:cubicBezTo>
                <a:cubicBezTo>
                  <a:pt x="665655" y="886373"/>
                  <a:pt x="690480" y="888189"/>
                  <a:pt x="714703" y="893380"/>
                </a:cubicBezTo>
                <a:cubicBezTo>
                  <a:pt x="862096" y="924964"/>
                  <a:pt x="711381" y="905238"/>
                  <a:pt x="872359" y="935421"/>
                </a:cubicBezTo>
                <a:cubicBezTo>
                  <a:pt x="900121" y="940626"/>
                  <a:pt x="928414" y="942428"/>
                  <a:pt x="956441" y="945931"/>
                </a:cubicBezTo>
                <a:lnTo>
                  <a:pt x="1124607" y="987973"/>
                </a:lnTo>
                <a:cubicBezTo>
                  <a:pt x="1152635" y="994980"/>
                  <a:pt x="1180090" y="1004907"/>
                  <a:pt x="1208690" y="1008993"/>
                </a:cubicBezTo>
                <a:lnTo>
                  <a:pt x="1282262" y="1019504"/>
                </a:lnTo>
                <a:lnTo>
                  <a:pt x="1660635" y="1008993"/>
                </a:lnTo>
                <a:cubicBezTo>
                  <a:pt x="1681921" y="1007979"/>
                  <a:pt x="1703356" y="1004839"/>
                  <a:pt x="1723697" y="998483"/>
                </a:cubicBezTo>
                <a:cubicBezTo>
                  <a:pt x="1737626" y="994130"/>
                  <a:pt x="1894930" y="932353"/>
                  <a:pt x="1912883" y="914400"/>
                </a:cubicBezTo>
                <a:cubicBezTo>
                  <a:pt x="1923393" y="903890"/>
                  <a:pt x="1933129" y="892542"/>
                  <a:pt x="1944414" y="882869"/>
                </a:cubicBezTo>
                <a:cubicBezTo>
                  <a:pt x="1957714" y="871469"/>
                  <a:pt x="1973493" y="863121"/>
                  <a:pt x="1986455" y="851338"/>
                </a:cubicBezTo>
                <a:cubicBezTo>
                  <a:pt x="2021104" y="819839"/>
                  <a:pt x="2065134" y="778006"/>
                  <a:pt x="2091559" y="735725"/>
                </a:cubicBezTo>
                <a:cubicBezTo>
                  <a:pt x="2112205" y="702690"/>
                  <a:pt x="2122166" y="667781"/>
                  <a:pt x="2133600" y="630621"/>
                </a:cubicBezTo>
                <a:cubicBezTo>
                  <a:pt x="2158033" y="551216"/>
                  <a:pt x="2152469" y="569960"/>
                  <a:pt x="2165131" y="493987"/>
                </a:cubicBezTo>
                <a:cubicBezTo>
                  <a:pt x="2162429" y="462911"/>
                  <a:pt x="2197700" y="268008"/>
                  <a:pt x="2112579" y="220718"/>
                </a:cubicBezTo>
                <a:cubicBezTo>
                  <a:pt x="2093210" y="209957"/>
                  <a:pt x="2070538" y="206704"/>
                  <a:pt x="2049517" y="199697"/>
                </a:cubicBezTo>
                <a:cubicBezTo>
                  <a:pt x="1959828" y="210249"/>
                  <a:pt x="1879883" y="209964"/>
                  <a:pt x="1797269" y="241738"/>
                </a:cubicBezTo>
                <a:cubicBezTo>
                  <a:pt x="1721001" y="271071"/>
                  <a:pt x="1746011" y="270261"/>
                  <a:pt x="1681655" y="315311"/>
                </a:cubicBezTo>
                <a:cubicBezTo>
                  <a:pt x="1566264" y="396085"/>
                  <a:pt x="1699526" y="276420"/>
                  <a:pt x="1545021" y="430925"/>
                </a:cubicBezTo>
                <a:cubicBezTo>
                  <a:pt x="1531007" y="444939"/>
                  <a:pt x="1513972" y="456476"/>
                  <a:pt x="1502979" y="472966"/>
                </a:cubicBezTo>
                <a:cubicBezTo>
                  <a:pt x="1488965" y="493987"/>
                  <a:pt x="1475622" y="515470"/>
                  <a:pt x="1460938" y="536028"/>
                </a:cubicBezTo>
                <a:cubicBezTo>
                  <a:pt x="1440575" y="564537"/>
                  <a:pt x="1418897" y="592083"/>
                  <a:pt x="1397876" y="620111"/>
                </a:cubicBezTo>
                <a:cubicBezTo>
                  <a:pt x="1387366" y="634125"/>
                  <a:pt x="1376062" y="647577"/>
                  <a:pt x="1366345" y="662152"/>
                </a:cubicBezTo>
                <a:cubicBezTo>
                  <a:pt x="1322360" y="728129"/>
                  <a:pt x="1349567" y="725214"/>
                  <a:pt x="1313793" y="725214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9D74916-B4DE-1F7B-932D-1E5E3FF82F0D}"/>
              </a:ext>
            </a:extLst>
          </p:cNvPr>
          <p:cNvSpPr txBox="1"/>
          <p:nvPr/>
        </p:nvSpPr>
        <p:spPr>
          <a:xfrm>
            <a:off x="4906072" y="399281"/>
            <a:ext cx="2785242" cy="1371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00A4A94-B6D8-F44C-743D-0BA2C47EF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407" y="477709"/>
            <a:ext cx="6048595" cy="590189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DEB6CCE-655C-AB11-3265-66F9C52EF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530" y="-189186"/>
            <a:ext cx="6425800" cy="64922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5714EF-60D0-CF7F-C444-0BE468B00A6A}"/>
              </a:ext>
            </a:extLst>
          </p:cNvPr>
          <p:cNvSpPr txBox="1"/>
          <p:nvPr/>
        </p:nvSpPr>
        <p:spPr>
          <a:xfrm>
            <a:off x="1765033" y="1128366"/>
            <a:ext cx="5197407" cy="2180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4800" dirty="0">
                <a:solidFill>
                  <a:srgbClr val="16411B"/>
                </a:solidFill>
                <a:latin typeface="Gill Sans Ultra Bold" panose="020B0A02020104020203" pitchFamily="34" charset="77"/>
              </a:rPr>
              <a:t>PREPARER LA COURSE</a:t>
            </a:r>
            <a:endParaRPr lang="fr-BE" sz="4800" b="1" dirty="0">
              <a:solidFill>
                <a:srgbClr val="16411B"/>
              </a:solidFill>
              <a:effectLst/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23134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E0899-1C44-F04C-883E-7B4D8A11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653A8E2-7960-D533-A779-24AC19A11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2459" y="1825625"/>
            <a:ext cx="3487082" cy="4351338"/>
          </a:xfrm>
        </p:spPr>
      </p:pic>
      <p:pic>
        <p:nvPicPr>
          <p:cNvPr id="9218" name="Picture 2" descr="Jungle Tree PPT Backgrounds">
            <a:extLst>
              <a:ext uri="{FF2B5EF4-FFF2-40B4-BE49-F238E27FC236}">
                <a16:creationId xmlns:a16="http://schemas.microsoft.com/office/drawing/2014/main" id="{F8A8B1C1-DA40-6539-9B1B-01E8F98B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6E6C28A-F10D-B60E-4D7D-C8DBBE446E29}"/>
              </a:ext>
            </a:extLst>
          </p:cNvPr>
          <p:cNvSpPr txBox="1"/>
          <p:nvPr/>
        </p:nvSpPr>
        <p:spPr>
          <a:xfrm>
            <a:off x="173621" y="365125"/>
            <a:ext cx="10386486" cy="6323591"/>
          </a:xfrm>
          <a:prstGeom prst="rect">
            <a:avLst/>
          </a:prstGeom>
          <a:solidFill>
            <a:srgbClr val="16411B"/>
          </a:solidFill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32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A PREVOIR : </a:t>
            </a:r>
            <a:endParaRPr lang="fr-FR" sz="2000" b="1" u="sng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Extincteur</a:t>
            </a:r>
            <a:r>
              <a:rPr lang="fr-FR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BENOR 6kg à jour &amp; une couverture anti-feu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Panneau</a:t>
            </a:r>
            <a:r>
              <a:rPr lang="fr-FR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de 40x60cm avec NOM de la section + N° vélo + N° Stand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Listing à jour des animés </a:t>
            </a:r>
            <a:r>
              <a:rPr lang="fr-FR" sz="20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plastifié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GSM</a:t>
            </a:r>
            <a:r>
              <a:rPr lang="fr-FR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des </a:t>
            </a:r>
            <a:r>
              <a:rPr lang="fr-FR" sz="2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chef.fe.s</a:t>
            </a:r>
            <a:r>
              <a:rPr lang="fr-FR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chargés en permanence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Si forfait élec demandé : </a:t>
            </a:r>
            <a:r>
              <a:rPr lang="fr-FR" sz="20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rallonge électrique </a:t>
            </a:r>
            <a:r>
              <a:rPr lang="fr-FR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de 50 mètres.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Bidouille, verres, assiettes, couverts...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Sacs poubelle </a:t>
            </a:r>
            <a:r>
              <a:rPr lang="fr-FR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en suffisance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Papier toilette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Bâches / tapis de sol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Pharmacie 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S’informer par rapport à la météo et prévoir des habits en conséquence.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Repas et petits déjeuners </a:t>
            </a:r>
            <a:r>
              <a:rPr lang="fr-FR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  <a:sym typeface="Wingdings" pitchFamily="2" charset="2"/>
              </a:rPr>
              <a:t> nous ne prévoyons pas de petits déjeuners pour vous</a:t>
            </a:r>
            <a:r>
              <a:rPr lang="fr-FR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 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65176B9-74FE-1F1A-5C4E-59EFE5F78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819" y="-333283"/>
            <a:ext cx="4421692" cy="3783003"/>
          </a:xfrm>
          <a:prstGeom prst="rect">
            <a:avLst/>
          </a:prstGeom>
        </p:spPr>
      </p:pic>
      <p:pic>
        <p:nvPicPr>
          <p:cNvPr id="15" name="Picture 2" descr="Couverture anti-feu 120x120cm, N.c | Vente de Matériel incendie - La ...">
            <a:extLst>
              <a:ext uri="{FF2B5EF4-FFF2-40B4-BE49-F238E27FC236}">
                <a16:creationId xmlns:a16="http://schemas.microsoft.com/office/drawing/2014/main" id="{9543ECA9-4824-F414-F31E-78AC192CA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541" y="3575520"/>
            <a:ext cx="2241887" cy="224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Extincteur Poudre 6Kg - Extincteur Poudre 6kg Agrisur : Polvere ...">
            <a:extLst>
              <a:ext uri="{FF2B5EF4-FFF2-40B4-BE49-F238E27FC236}">
                <a16:creationId xmlns:a16="http://schemas.microsoft.com/office/drawing/2014/main" id="{8B829119-FBAE-863E-415C-4248D649F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583">
            <a:off x="9512807" y="3077864"/>
            <a:ext cx="2996314" cy="299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509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37F6480-55A1-5265-6E08-AF4759A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69" y="-66527"/>
            <a:ext cx="12428538" cy="6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582BBF-2406-2C7E-DC41-794E6D0C5D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B0DDBD-63A3-965C-AEE5-B532B1E10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35387">
            <a:off x="9079868" y="-69223"/>
            <a:ext cx="2866575" cy="347909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8E81FD1-DD20-AD92-09E1-D2C7E6831B0D}"/>
              </a:ext>
            </a:extLst>
          </p:cNvPr>
          <p:cNvSpPr txBox="1"/>
          <p:nvPr/>
        </p:nvSpPr>
        <p:spPr>
          <a:xfrm>
            <a:off x="90713" y="669820"/>
            <a:ext cx="10909739" cy="6049285"/>
          </a:xfrm>
          <a:prstGeom prst="rect">
            <a:avLst/>
          </a:prstGeom>
          <a:solidFill>
            <a:srgbClr val="16411B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2000" b="1" u="sng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Quelques petits point d’attention lors des inscriptions et pré-inscriptions :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1) </a:t>
            </a:r>
            <a:r>
              <a:rPr lang="fr-BE" sz="2000" b="1" u="sng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Encodage de vos informations d’inscription </a:t>
            </a:r>
            <a:r>
              <a:rPr lang="fr-BE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: Une relecture s’impose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2) </a:t>
            </a:r>
            <a:r>
              <a:rPr lang="fr-BE" sz="2000" b="1" u="sng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Lisez</a:t>
            </a:r>
            <a:r>
              <a:rPr lang="fr-BE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 les explications sur nos pages </a:t>
            </a:r>
            <a:r>
              <a:rPr lang="fr-BE" sz="20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facebook</a:t>
            </a:r>
            <a:r>
              <a:rPr lang="fr-BE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 et </a:t>
            </a:r>
            <a:r>
              <a:rPr lang="fr-BE" sz="20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instagram</a:t>
            </a:r>
            <a:r>
              <a:rPr lang="fr-BE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 ainsi que dans le règlement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3) </a:t>
            </a:r>
            <a:r>
              <a:rPr lang="fr-BE" sz="2000" b="1" u="sng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Demandes spécifiques </a:t>
            </a:r>
            <a:r>
              <a:rPr lang="fr-BE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: Un seul endroit pour les exprimer, dans la case “remarque” du formulaire d’inscription (pas par mail, ni sur les réseaux sociaux).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	/!\ Si vous demander un emplacement + d’être à côté d’une section, vous pouvez 	pâtir de la lenteur de l’autre section. 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	/!\ Les </a:t>
            </a:r>
            <a:r>
              <a:rPr lang="fr-BE" sz="20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folklos</a:t>
            </a:r>
            <a:r>
              <a:rPr lang="fr-BE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 sont TOUJOURS à droite, les SNJ B au plus près des campings, 	certaines contraintes ne sont pas contournables.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4) Soyez au taquet pour les </a:t>
            </a:r>
            <a:r>
              <a:rPr lang="fr-BE" sz="2000" b="1" u="sng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aspects administratifs </a:t>
            </a:r>
            <a:r>
              <a:rPr lang="fr-BE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de vos inscriptions (payement caution, confirmation, listing et payement des frais d’inscription). C’est sur cette base que nous octroyons les tâches, emplacements etc</a:t>
            </a:r>
            <a:r>
              <a:rPr lang="fr-BE" sz="20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353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E0899-1C44-F04C-883E-7B4D8A11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9C9412-C235-DD52-9695-520E2649E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Jungle Tree PPT Backgrounds">
            <a:extLst>
              <a:ext uri="{FF2B5EF4-FFF2-40B4-BE49-F238E27FC236}">
                <a16:creationId xmlns:a16="http://schemas.microsoft.com/office/drawing/2014/main" id="{F8A8B1C1-DA40-6539-9B1B-01E8F98B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A21B63A-DFA7-2A05-60B8-1407EA86F12F}"/>
              </a:ext>
            </a:extLst>
          </p:cNvPr>
          <p:cNvSpPr txBox="1"/>
          <p:nvPr/>
        </p:nvSpPr>
        <p:spPr>
          <a:xfrm>
            <a:off x="329763" y="2192932"/>
            <a:ext cx="5671646" cy="2254720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Sponsoring et Publicités</a:t>
            </a:r>
          </a:p>
          <a:p>
            <a:pPr algn="l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Groupe électrogène</a:t>
            </a:r>
          </a:p>
          <a:p>
            <a:pPr algn="l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Sonorisation personnelle</a:t>
            </a:r>
          </a:p>
          <a:p>
            <a:pPr algn="l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Substances illicites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90EA4F5-B549-6158-C7F1-781C61A0FF5E}"/>
              </a:ext>
            </a:extLst>
          </p:cNvPr>
          <p:cNvSpPr txBox="1"/>
          <p:nvPr/>
        </p:nvSpPr>
        <p:spPr>
          <a:xfrm>
            <a:off x="6190592" y="2192932"/>
            <a:ext cx="5671646" cy="2254720"/>
          </a:xfrm>
          <a:prstGeom prst="rect">
            <a:avLst/>
          </a:prstGeom>
          <a:solidFill>
            <a:srgbClr val="16411B"/>
          </a:solidFill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rgbClr val="F9DFAD"/>
                </a:solidFill>
                <a:latin typeface="Helvetica" pitchFamily="2" charset="0"/>
              </a:rPr>
              <a:t>Instruments à percussion</a:t>
            </a: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rgbClr val="F9DFAD"/>
                </a:solidFill>
                <a:latin typeface="Helvetica" pitchFamily="2" charset="0"/>
              </a:rPr>
              <a:t>Brasero / gaufrettes / champignons</a:t>
            </a: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rgbClr val="F9DFAD"/>
                </a:solidFill>
                <a:latin typeface="Helvetica" pitchFamily="2" charset="0"/>
              </a:rPr>
              <a:t>Chauffage fonctionnant au mazout</a:t>
            </a:r>
          </a:p>
          <a:p>
            <a:pPr algn="l" fontAlgn="base">
              <a:lnSpc>
                <a:spcPct val="150000"/>
              </a:lnSpc>
            </a:pPr>
            <a:endParaRPr lang="fr-BE" sz="2400" b="1" dirty="0">
              <a:solidFill>
                <a:srgbClr val="F9DFAD"/>
              </a:solidFill>
              <a:latin typeface="Helvetica" pitchFamily="2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FB9B48E-DE67-3CC2-E453-A44017BE0E35}"/>
              </a:ext>
            </a:extLst>
          </p:cNvPr>
          <p:cNvSpPr/>
          <p:nvPr/>
        </p:nvSpPr>
        <p:spPr>
          <a:xfrm>
            <a:off x="3087413" y="330557"/>
            <a:ext cx="5013435" cy="1325562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" panose="020B0A02020104020203" pitchFamily="34" charset="77"/>
              </a:rPr>
              <a:t>A OUBLIER :</a:t>
            </a:r>
          </a:p>
        </p:txBody>
      </p:sp>
      <p:pic>
        <p:nvPicPr>
          <p:cNvPr id="9" name="Picture 2" descr="Chauffage champignon gaz | BOBAZAR">
            <a:extLst>
              <a:ext uri="{FF2B5EF4-FFF2-40B4-BE49-F238E27FC236}">
                <a16:creationId xmlns:a16="http://schemas.microsoft.com/office/drawing/2014/main" id="{8215B886-3673-2165-97F6-529BC7022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560" y="4589010"/>
            <a:ext cx="1446354" cy="192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raséro chauffage extérieur jardin acier foyer bois 89cm ...">
            <a:extLst>
              <a:ext uri="{FF2B5EF4-FFF2-40B4-BE49-F238E27FC236}">
                <a16:creationId xmlns:a16="http://schemas.microsoft.com/office/drawing/2014/main" id="{A0CD312B-73B6-0E24-A472-C29BEE5A1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68" y="4757987"/>
            <a:ext cx="2152750" cy="16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hauffage Electrique HGE 2400W">
            <a:extLst>
              <a:ext uri="{FF2B5EF4-FFF2-40B4-BE49-F238E27FC236}">
                <a16:creationId xmlns:a16="http://schemas.microsoft.com/office/drawing/2014/main" id="{4956FA38-A2C3-B397-E2BC-934EDBDAE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636" y="4669042"/>
            <a:ext cx="1756535" cy="175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que 11" descr="Badge croix avec un remplissage uni">
            <a:extLst>
              <a:ext uri="{FF2B5EF4-FFF2-40B4-BE49-F238E27FC236}">
                <a16:creationId xmlns:a16="http://schemas.microsoft.com/office/drawing/2014/main" id="{F4B4909C-3A46-FA1D-58AE-382DD5AB3A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80274" y="4882184"/>
            <a:ext cx="914400" cy="914400"/>
          </a:xfrm>
          <a:prstGeom prst="rect">
            <a:avLst/>
          </a:prstGeom>
        </p:spPr>
      </p:pic>
      <p:pic>
        <p:nvPicPr>
          <p:cNvPr id="14" name="Graphique 13" descr="Badge croix avec un remplissage uni">
            <a:extLst>
              <a:ext uri="{FF2B5EF4-FFF2-40B4-BE49-F238E27FC236}">
                <a16:creationId xmlns:a16="http://schemas.microsoft.com/office/drawing/2014/main" id="{08BE4088-A9EF-7034-DF28-76F7F8388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13141" y="4424984"/>
            <a:ext cx="914400" cy="914400"/>
          </a:xfrm>
          <a:prstGeom prst="rect">
            <a:avLst/>
          </a:prstGeom>
        </p:spPr>
      </p:pic>
      <p:pic>
        <p:nvPicPr>
          <p:cNvPr id="15" name="Graphique 14" descr="Badge croix avec un remplissage uni">
            <a:extLst>
              <a:ext uri="{FF2B5EF4-FFF2-40B4-BE49-F238E27FC236}">
                <a16:creationId xmlns:a16="http://schemas.microsoft.com/office/drawing/2014/main" id="{82232893-3569-6165-1E02-D6409730C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4037" y="46126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610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E0899-1C44-F04C-883E-7B4D8A11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9C9412-C235-DD52-9695-520E2649E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Jungle Tree PPT Backgrounds">
            <a:extLst>
              <a:ext uri="{FF2B5EF4-FFF2-40B4-BE49-F238E27FC236}">
                <a16:creationId xmlns:a16="http://schemas.microsoft.com/office/drawing/2014/main" id="{F8A8B1C1-DA40-6539-9B1B-01E8F98B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F228FBD-8366-B3AD-FBCA-A8962399C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77" y="789694"/>
            <a:ext cx="9700630" cy="538726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97CDEA3-972F-B85A-AEFB-A509715EC81E}"/>
              </a:ext>
            </a:extLst>
          </p:cNvPr>
          <p:cNvSpPr txBox="1"/>
          <p:nvPr/>
        </p:nvSpPr>
        <p:spPr>
          <a:xfrm>
            <a:off x="536885" y="696745"/>
            <a:ext cx="9542079" cy="5464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DFAD"/>
              </a:buClr>
            </a:pPr>
            <a:r>
              <a:rPr lang="fr-BE" sz="28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RAPPELS POINTS CLES :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endParaRPr lang="fr-BE" sz="2000" b="1" i="0" u="sng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CHANGEMENT D’HEURE</a:t>
            </a:r>
            <a:endParaRPr lang="fr-BE" sz="20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285750" indent="-285750" rtl="0" fontAlgn="base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Retrait de tours pour infractions répétées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Arrêt du vélo</a:t>
            </a:r>
            <a:r>
              <a:rPr lang="fr-BE" sz="2000" b="1" i="0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</a:t>
            </a: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si passage par la mauvaise bande à la chicane 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Panneau de section</a:t>
            </a:r>
            <a:r>
              <a:rPr lang="fr-BE" sz="2000" b="1" i="0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</a:t>
            </a: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à mettre en hauteur sur la tente (PAS sur la barrière)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3 zones de camping facultatives</a:t>
            </a: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mais conseillées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i="0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Stands </a:t>
            </a:r>
            <a:r>
              <a:rPr lang="fr-BE" sz="2000" b="1" i="0" strike="noStrike" dirty="0" err="1">
                <a:solidFill>
                  <a:srgbClr val="16411B"/>
                </a:solidFill>
                <a:effectLst/>
                <a:latin typeface="Helvetica" pitchFamily="2" charset="0"/>
              </a:rPr>
              <a:t>folklos</a:t>
            </a:r>
            <a:r>
              <a:rPr lang="fr-BE" sz="2000" b="1" i="0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</a:t>
            </a:r>
            <a:r>
              <a:rPr lang="fr-BE" sz="20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tous à droite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Restez attentifs, soyez vigilants !</a:t>
            </a:r>
            <a:endParaRPr lang="fr-FR" sz="20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  <a:p>
            <a:pPr marL="285750" indent="-285750" rtl="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FR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Nous sommes </a:t>
            </a:r>
            <a:r>
              <a:rPr lang="fr-FR" sz="2000" b="1" i="0" u="sng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bénévoles</a:t>
            </a:r>
            <a:r>
              <a:rPr lang="fr-FR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</a:rPr>
              <a:t> </a:t>
            </a:r>
            <a:r>
              <a:rPr lang="fr-FR" sz="2000" b="1" i="0" u="none" strike="noStrike" dirty="0">
                <a:solidFill>
                  <a:srgbClr val="16411B"/>
                </a:solidFill>
                <a:effectLst/>
                <a:latin typeface="Helvetica" pitchFamily="2" charset="0"/>
                <a:sym typeface="Wingdings" pitchFamily="2" charset="2"/>
              </a:rPr>
              <a:t> ne râlez pas sur nous ! </a:t>
            </a:r>
            <a:endParaRPr lang="fr-BE" sz="2000" b="1" i="0" u="none" strike="noStrike" dirty="0">
              <a:solidFill>
                <a:srgbClr val="16411B"/>
              </a:solidFill>
              <a:effectLst/>
              <a:latin typeface="Helvetica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41B386-B78C-B962-AA36-D223AB299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181" y="2552889"/>
            <a:ext cx="2931567" cy="36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07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E0899-1C44-F04C-883E-7B4D8A11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9C9412-C235-DD52-9695-520E2649E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Jungle Tree PPT Backgrounds">
            <a:extLst>
              <a:ext uri="{FF2B5EF4-FFF2-40B4-BE49-F238E27FC236}">
                <a16:creationId xmlns:a16="http://schemas.microsoft.com/office/drawing/2014/main" id="{F8A8B1C1-DA40-6539-9B1B-01E8F98B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7007D60-9931-8283-C7F6-637BEE38D2EF}"/>
              </a:ext>
            </a:extLst>
          </p:cNvPr>
          <p:cNvSpPr/>
          <p:nvPr/>
        </p:nvSpPr>
        <p:spPr>
          <a:xfrm>
            <a:off x="1303284" y="754746"/>
            <a:ext cx="9916510" cy="5201362"/>
          </a:xfrm>
          <a:prstGeom prst="roundRect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</a:pPr>
            <a:r>
              <a:rPr lang="fr-BE" sz="2800" b="1" i="0" u="sng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DANS L’ENVELOPPE </a:t>
            </a:r>
            <a:r>
              <a:rPr lang="fr-BE" sz="3200" b="1" i="0" u="sng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: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</a:pPr>
            <a:endParaRPr lang="fr-BE" sz="1800" b="1" i="0" u="none" strike="noStrike" dirty="0">
              <a:solidFill>
                <a:srgbClr val="F9DFAD"/>
              </a:solidFill>
              <a:effectLst/>
              <a:latin typeface="Didact Gothic" pitchFamily="2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TO DO List</a:t>
            </a:r>
          </a:p>
          <a:p>
            <a:pPr marL="285750" indent="-285750" rtl="0" fontAlgn="base">
              <a:spcBef>
                <a:spcPts val="60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Horaire général</a:t>
            </a:r>
          </a:p>
          <a:p>
            <a:pPr marL="285750" indent="-285750" rtl="0" fontAlgn="base">
              <a:spcBef>
                <a:spcPts val="60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Comment plier une tente SNJ ?</a:t>
            </a:r>
          </a:p>
          <a:p>
            <a:pPr marL="285750" indent="-285750" rtl="0" fontAlgn="base">
              <a:spcBef>
                <a:spcPts val="60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Résumé de votre inscription (emplacement, forfaits...)</a:t>
            </a:r>
          </a:p>
          <a:p>
            <a:pPr marL="285750" indent="-285750" rtl="0" fontAlgn="base">
              <a:spcBef>
                <a:spcPts val="60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Feuilles de tâches</a:t>
            </a:r>
          </a:p>
          <a:p>
            <a:pPr marL="285750" indent="-285750" rtl="0" fontAlgn="base">
              <a:spcBef>
                <a:spcPts val="60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Document contrôle pompier à remettre </a:t>
            </a:r>
            <a:r>
              <a:rPr lang="fr-BE" sz="2000" b="1" i="0" u="sng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DIRECTEMENT</a:t>
            </a:r>
            <a:r>
              <a:rPr lang="fr-BE" sz="2000" b="1" i="0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 </a:t>
            </a: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après la réunion</a:t>
            </a:r>
          </a:p>
          <a:p>
            <a:pPr marL="285750" indent="-285750" rtl="0" fontAlgn="base">
              <a:spcBef>
                <a:spcPts val="60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1 laisser-passer unique qui vaut pour samedi ET dimanche</a:t>
            </a:r>
          </a:p>
          <a:p>
            <a:pPr marL="285750" indent="-285750" rtl="0" fontAlgn="base">
              <a:spcBef>
                <a:spcPts val="60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Helvetica" pitchFamily="2" charset="0"/>
              </a:rPr>
              <a:t>Plaque vélo</a:t>
            </a:r>
          </a:p>
          <a:p>
            <a:pPr marL="285750" indent="-285750" rtl="0" fontAlgn="base">
              <a:spcBef>
                <a:spcPts val="60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rgbClr val="F9DFAD"/>
                </a:solidFill>
                <a:effectLst/>
                <a:latin typeface="Helvetica" pitchFamily="2" charset="0"/>
              </a:rPr>
              <a:t>Attestation de vente </a:t>
            </a:r>
            <a:r>
              <a:rPr lang="fr-BE" sz="2000" b="1" dirty="0">
                <a:solidFill>
                  <a:srgbClr val="F9DFAD"/>
                </a:solidFill>
                <a:latin typeface="Helvetica" pitchFamily="2" charset="0"/>
              </a:rPr>
              <a:t>à</a:t>
            </a:r>
            <a:r>
              <a:rPr lang="fr-BE" sz="2000" b="1" dirty="0">
                <a:solidFill>
                  <a:srgbClr val="F9DFAD"/>
                </a:solidFill>
                <a:effectLst/>
                <a:latin typeface="Helvetica" pitchFamily="2" charset="0"/>
              </a:rPr>
              <a:t> afficher sur les stands vente.</a:t>
            </a:r>
          </a:p>
          <a:p>
            <a:pPr marL="285750" indent="-285750" rtl="0" fontAlgn="base">
              <a:spcBef>
                <a:spcPts val="600"/>
              </a:spcBef>
              <a:spcAft>
                <a:spcPts val="0"/>
              </a:spcAft>
              <a:buClr>
                <a:srgbClr val="F9DFAD"/>
              </a:buClr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rgbClr val="F9DFAD"/>
                </a:solidFill>
                <a:latin typeface="Helvetica" pitchFamily="2" charset="0"/>
              </a:rPr>
              <a:t>Le stand info auquel vous êtes reliés. </a:t>
            </a:r>
            <a:endParaRPr lang="fr-BE" sz="2800" b="1" dirty="0">
              <a:solidFill>
                <a:srgbClr val="F9DFAD"/>
              </a:solidFill>
              <a:effectLst/>
              <a:latin typeface="Helvetica" pitchFamily="2" charset="0"/>
            </a:endParaRPr>
          </a:p>
          <a:p>
            <a:pPr rtl="0" fontAlgn="base">
              <a:spcBef>
                <a:spcPts val="600"/>
              </a:spcBef>
              <a:spcAft>
                <a:spcPts val="0"/>
              </a:spcAft>
              <a:buClr>
                <a:srgbClr val="F9DFAD"/>
              </a:buClr>
            </a:pPr>
            <a:r>
              <a:rPr lang="fr-BE" sz="2800" b="1" i="1" u="none" strike="noStrike" dirty="0">
                <a:solidFill>
                  <a:srgbClr val="F9DFAD"/>
                </a:solidFill>
                <a:latin typeface="Helvetica" pitchFamily="2" charset="0"/>
              </a:rPr>
              <a:t>  	</a:t>
            </a:r>
            <a:r>
              <a:rPr lang="fr-BE" sz="1800" b="0" i="1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Un problème avec votre inscription ou votre enveloppe? Contactez LOU !</a:t>
            </a:r>
            <a:endParaRPr lang="fr-BE" sz="2400" b="0" dirty="0">
              <a:solidFill>
                <a:srgbClr val="F9DFAD"/>
              </a:solidFill>
              <a:effectLst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2156A5-2487-8893-7E5A-74D711B78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603" y="3139145"/>
            <a:ext cx="2687618" cy="33537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2B6370-1A10-5B9F-5067-4475F5D29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145" y="-421205"/>
            <a:ext cx="4589858" cy="392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680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E0899-1C44-F04C-883E-7B4D8A11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A68232F7-F87A-5520-47E3-7CB339215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9218" name="Picture 2" descr="Jungle Tree PPT Backgrounds">
            <a:extLst>
              <a:ext uri="{FF2B5EF4-FFF2-40B4-BE49-F238E27FC236}">
                <a16:creationId xmlns:a16="http://schemas.microsoft.com/office/drawing/2014/main" id="{F8A8B1C1-DA40-6539-9B1B-01E8F98B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C168FB2-BC8F-2C4C-3F70-2CA36AED6A79}"/>
              </a:ext>
            </a:extLst>
          </p:cNvPr>
          <p:cNvSpPr/>
          <p:nvPr/>
        </p:nvSpPr>
        <p:spPr>
          <a:xfrm>
            <a:off x="2627586" y="142276"/>
            <a:ext cx="6936827" cy="1325563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" panose="020B0A02020104020203" pitchFamily="34" charset="77"/>
              </a:rPr>
              <a:t>ILS NOUS AIDENT !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D41F1C-7276-5554-F539-3262C799EE74}"/>
              </a:ext>
            </a:extLst>
          </p:cNvPr>
          <p:cNvSpPr/>
          <p:nvPr/>
        </p:nvSpPr>
        <p:spPr>
          <a:xfrm>
            <a:off x="217166" y="1515944"/>
            <a:ext cx="11378682" cy="51726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lé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59CD9330-3455-494A-EFF6-41DFE7EC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17" y="5118049"/>
            <a:ext cx="3289300" cy="12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C22623-6D0E-18C5-8AE8-6DAE72649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014" y="123420"/>
            <a:ext cx="2785853" cy="3315558"/>
          </a:xfrm>
          <a:prstGeom prst="rect">
            <a:avLst/>
          </a:prstGeom>
        </p:spPr>
      </p:pic>
      <p:sp>
        <p:nvSpPr>
          <p:cNvPr id="5" name="Étoile à 16 branches 4">
            <a:extLst>
              <a:ext uri="{FF2B5EF4-FFF2-40B4-BE49-F238E27FC236}">
                <a16:creationId xmlns:a16="http://schemas.microsoft.com/office/drawing/2014/main" id="{19C0E761-DAE4-4A9B-E11F-88547EB594B1}"/>
              </a:ext>
            </a:extLst>
          </p:cNvPr>
          <p:cNvSpPr/>
          <p:nvPr/>
        </p:nvSpPr>
        <p:spPr>
          <a:xfrm>
            <a:off x="-60433" y="1078594"/>
            <a:ext cx="4141076" cy="1256396"/>
          </a:xfrm>
          <a:prstGeom prst="star16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" panose="020B0A02020104020203" pitchFamily="34" charset="77"/>
              </a:rPr>
              <a:t>SPONSORS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168BD28-6C99-F447-6D67-CD6C1D56A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645" y="2894213"/>
            <a:ext cx="2359035" cy="235903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34AF83B-2A67-2EBC-9030-5AA92F20A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52" y="2498898"/>
            <a:ext cx="2395101" cy="23951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96549BF-2DED-9D03-FEF3-578EE0D85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0573" y="1939597"/>
            <a:ext cx="2220502" cy="194293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2D9B42D-5216-494D-6CF1-27B22ACF5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1067" y="2181308"/>
            <a:ext cx="2346969" cy="229524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9176752-3BD8-F601-2583-B0C309C97F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0383" y="5384776"/>
            <a:ext cx="4400448" cy="1090709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BD2D9EF-3DF3-A5A7-1D2C-C8758D7C63D2}"/>
              </a:ext>
            </a:extLst>
          </p:cNvPr>
          <p:cNvSpPr txBox="1"/>
          <p:nvPr/>
        </p:nvSpPr>
        <p:spPr>
          <a:xfrm>
            <a:off x="10238653" y="5465422"/>
            <a:ext cx="1103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>
                <a:solidFill>
                  <a:srgbClr val="16411B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446943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E0899-1C44-F04C-883E-7B4D8A11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9C9412-C235-DD52-9695-520E2649E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Jungle Tree PPT Backgrounds">
            <a:extLst>
              <a:ext uri="{FF2B5EF4-FFF2-40B4-BE49-F238E27FC236}">
                <a16:creationId xmlns:a16="http://schemas.microsoft.com/office/drawing/2014/main" id="{F8A8B1C1-DA40-6539-9B1B-01E8F98B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E76197D-EB85-135D-2E14-0AFD33B3FC52}"/>
              </a:ext>
            </a:extLst>
          </p:cNvPr>
          <p:cNvSpPr/>
          <p:nvPr/>
        </p:nvSpPr>
        <p:spPr>
          <a:xfrm>
            <a:off x="168166" y="578067"/>
            <a:ext cx="5927835" cy="5598893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3200" b="1" i="0" u="sng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Britannic Bold" panose="020B0903060703020204" pitchFamily="34" charset="77"/>
              </a:rPr>
              <a:t>RAPPELS 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fr-BE" sz="2800" b="1" i="0" u="sng" strike="noStrike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Britannic Bold" panose="020B0903060703020204" pitchFamily="34" charset="77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BE" sz="2400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Britannic Bold" panose="020B0903060703020204" pitchFamily="34" charset="77"/>
              </a:rPr>
              <a:t>1</a:t>
            </a:r>
            <a:r>
              <a:rPr lang="fr-BE" sz="2400" b="0" i="0" u="none" strike="noStrike" baseline="300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Britannic Bold" panose="020B0903060703020204" pitchFamily="34" charset="77"/>
              </a:rPr>
              <a:t>er</a:t>
            </a:r>
            <a:r>
              <a:rPr lang="fr-BE" sz="2400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Britannic Bold" panose="020B0903060703020204" pitchFamily="34" charset="77"/>
              </a:rPr>
              <a:t> juillet 2019, </a:t>
            </a:r>
            <a:r>
              <a:rPr lang="fr-BE" sz="2400" b="1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Britannic Bold" panose="020B0903060703020204" pitchFamily="34" charset="77"/>
              </a:rPr>
              <a:t>tous les plastiques à usage unique sont interdits </a:t>
            </a:r>
            <a:r>
              <a:rPr lang="fr-BE" sz="2400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Britannic Bold" panose="020B0903060703020204" pitchFamily="34" charset="77"/>
              </a:rPr>
              <a:t>pour l’ensemble des évènements bruxellois. </a:t>
            </a:r>
            <a:endParaRPr lang="fr-BE" sz="2400" b="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Britannic Bold" panose="020B0903060703020204" pitchFamily="34" charset="77"/>
            </a:endParaRPr>
          </a:p>
          <a:p>
            <a:pPr rtl="0">
              <a:spcBef>
                <a:spcPts val="1600"/>
              </a:spcBef>
              <a:spcAft>
                <a:spcPts val="0"/>
              </a:spcAft>
            </a:pPr>
            <a:r>
              <a:rPr lang="fr-BE" sz="2400" b="0" i="0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Britannic Bold" panose="020B0903060703020204" pitchFamily="34" charset="77"/>
              </a:rPr>
              <a:t>Pensez donc à des alternatives plus éco-responsables</a:t>
            </a:r>
            <a:endParaRPr lang="fr-FR" sz="2400" dirty="0">
              <a:solidFill>
                <a:schemeClr val="accent4">
                  <a:lumMod val="40000"/>
                  <a:lumOff val="60000"/>
                </a:schemeClr>
              </a:solidFill>
              <a:latin typeface="Britannic Bold" panose="020B0903060703020204" pitchFamily="34" charset="77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7399646-8D05-D2A8-AC3B-08FDA1E80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70069"/>
            <a:ext cx="5927835" cy="641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96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E0899-1C44-F04C-883E-7B4D8A11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9C9412-C235-DD52-9695-520E2649E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Jungle Tree PPT Backgrounds">
            <a:extLst>
              <a:ext uri="{FF2B5EF4-FFF2-40B4-BE49-F238E27FC236}">
                <a16:creationId xmlns:a16="http://schemas.microsoft.com/office/drawing/2014/main" id="{F8A8B1C1-DA40-6539-9B1B-01E8F98B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21CB55E-CADD-CCC4-5F7C-53BB565CCEF7}"/>
              </a:ext>
            </a:extLst>
          </p:cNvPr>
          <p:cNvSpPr/>
          <p:nvPr/>
        </p:nvSpPr>
        <p:spPr>
          <a:xfrm>
            <a:off x="419102" y="844509"/>
            <a:ext cx="7631823" cy="5168981"/>
          </a:xfrm>
          <a:prstGeom prst="roundRect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F9DFAD"/>
              </a:buClr>
              <a:buAutoNum type="arabicParenR"/>
            </a:pPr>
            <a:endParaRPr lang="fr-FR" sz="1600" dirty="0">
              <a:solidFill>
                <a:srgbClr val="F9DFAD"/>
              </a:solidFill>
            </a:endParaRPr>
          </a:p>
          <a:p>
            <a:pPr>
              <a:buClr>
                <a:srgbClr val="F9DFAD"/>
              </a:buClr>
            </a:pPr>
            <a:r>
              <a:rPr lang="fr-FR" sz="2400" b="1" u="sng" dirty="0">
                <a:solidFill>
                  <a:srgbClr val="F9DFAD"/>
                </a:solidFill>
                <a:latin typeface="Britannic Bold" panose="020B0903060703020204" pitchFamily="34" charset="77"/>
              </a:rPr>
              <a:t>A FAIRE MAINTENANT :</a:t>
            </a:r>
          </a:p>
          <a:p>
            <a:pPr>
              <a:buClr>
                <a:srgbClr val="F9DFAD"/>
              </a:buClr>
            </a:pPr>
            <a:endParaRPr lang="fr-FR" sz="1600" dirty="0">
              <a:solidFill>
                <a:srgbClr val="F9DFAD"/>
              </a:solidFill>
            </a:endParaRPr>
          </a:p>
          <a:p>
            <a:pPr marL="342900" indent="-342900">
              <a:buClr>
                <a:srgbClr val="F9DFAD"/>
              </a:buClr>
              <a:buAutoNum type="arabicParenR"/>
            </a:pPr>
            <a:r>
              <a:rPr lang="fr-FR" sz="2000" b="1" dirty="0">
                <a:solidFill>
                  <a:srgbClr val="F9DFAD"/>
                </a:solidFill>
                <a:latin typeface="Helvetica" pitchFamily="2" charset="0"/>
              </a:rPr>
              <a:t>Venir chercher votre enveloppe chez votre </a:t>
            </a:r>
          </a:p>
          <a:p>
            <a:pPr>
              <a:buClr>
                <a:srgbClr val="F9DFAD"/>
              </a:buClr>
            </a:pPr>
            <a:r>
              <a:rPr lang="fr-FR" sz="2000" b="1" dirty="0">
                <a:solidFill>
                  <a:srgbClr val="F9DFAD"/>
                </a:solidFill>
                <a:latin typeface="Helvetica" pitchFamily="2" charset="0"/>
              </a:rPr>
              <a:t>      responsable de zone.</a:t>
            </a:r>
          </a:p>
          <a:p>
            <a:pPr>
              <a:buClr>
                <a:srgbClr val="F9DFAD"/>
              </a:buClr>
            </a:pPr>
            <a:endParaRPr lang="fr-FR" sz="2000" b="1" dirty="0">
              <a:solidFill>
                <a:srgbClr val="F9DFAD"/>
              </a:solidFill>
              <a:latin typeface="Helvetica" pitchFamily="2" charset="0"/>
            </a:endParaRPr>
          </a:p>
          <a:p>
            <a:pPr>
              <a:buClr>
                <a:srgbClr val="F9DFAD"/>
              </a:buClr>
            </a:pPr>
            <a:endParaRPr lang="fr-FR" sz="2000" b="1" dirty="0">
              <a:solidFill>
                <a:srgbClr val="F9DFAD"/>
              </a:solidFill>
              <a:latin typeface="Helvetica" pitchFamily="2" charset="0"/>
            </a:endParaRPr>
          </a:p>
          <a:p>
            <a:pPr>
              <a:buClr>
                <a:srgbClr val="F9DFAD"/>
              </a:buClr>
            </a:pPr>
            <a:r>
              <a:rPr lang="fr-FR" sz="2000" b="1" dirty="0">
                <a:solidFill>
                  <a:srgbClr val="F9DFAD"/>
                </a:solidFill>
                <a:latin typeface="Helvetica" pitchFamily="2" charset="0"/>
              </a:rPr>
              <a:t>2)   Fiche pompier : Sortir une des deux fiches </a:t>
            </a:r>
          </a:p>
          <a:p>
            <a:pPr>
              <a:buClr>
                <a:srgbClr val="F9DFAD"/>
              </a:buClr>
            </a:pPr>
            <a:r>
              <a:rPr lang="fr-FR" sz="2000" b="1" dirty="0">
                <a:solidFill>
                  <a:srgbClr val="F9DFAD"/>
                </a:solidFill>
                <a:latin typeface="Helvetica" pitchFamily="2" charset="0"/>
              </a:rPr>
              <a:t>      “contrôle pompiers”, cochez OK, signer et la  </a:t>
            </a:r>
          </a:p>
          <a:p>
            <a:pPr>
              <a:buClr>
                <a:srgbClr val="F9DFAD"/>
              </a:buClr>
            </a:pPr>
            <a:r>
              <a:rPr lang="fr-FR" sz="2000" b="1" dirty="0">
                <a:solidFill>
                  <a:srgbClr val="F9DFAD"/>
                </a:solidFill>
                <a:latin typeface="Helvetica" pitchFamily="2" charset="0"/>
              </a:rPr>
              <a:t>      rendre à votre responsable de zone. Garder </a:t>
            </a:r>
          </a:p>
          <a:p>
            <a:pPr>
              <a:buClr>
                <a:srgbClr val="F9DFAD"/>
              </a:buClr>
            </a:pPr>
            <a:r>
              <a:rPr lang="fr-FR" sz="2000" b="1" dirty="0">
                <a:solidFill>
                  <a:srgbClr val="F9DFAD"/>
                </a:solidFill>
                <a:latin typeface="Helvetica" pitchFamily="2" charset="0"/>
              </a:rPr>
              <a:t>      l’autre précieusement dans votre enveloppe, et </a:t>
            </a:r>
          </a:p>
          <a:p>
            <a:pPr>
              <a:buClr>
                <a:srgbClr val="F9DFAD"/>
              </a:buClr>
            </a:pPr>
            <a:r>
              <a:rPr lang="fr-FR" sz="2000" b="1" dirty="0">
                <a:solidFill>
                  <a:srgbClr val="F9DFAD"/>
                </a:solidFill>
                <a:latin typeface="Helvetica" pitchFamily="2" charset="0"/>
              </a:rPr>
              <a:t>      la garder pour le contrôle pompier du samedi </a:t>
            </a:r>
          </a:p>
          <a:p>
            <a:pPr>
              <a:buClr>
                <a:srgbClr val="F9DFAD"/>
              </a:buClr>
            </a:pPr>
            <a:r>
              <a:rPr lang="fr-FR" sz="2000" b="1" dirty="0">
                <a:solidFill>
                  <a:srgbClr val="F9DFAD"/>
                </a:solidFill>
                <a:latin typeface="Helvetica" pitchFamily="2" charset="0"/>
              </a:rPr>
              <a:t>      matin à 08h30.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66EE323-E151-1579-8781-A0ACA7E07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850" y="384541"/>
            <a:ext cx="5571314" cy="56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657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E0899-1C44-F04C-883E-7B4D8A11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9C9412-C235-DD52-9695-520E2649E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Jungle Tree PPT Backgrounds">
            <a:extLst>
              <a:ext uri="{FF2B5EF4-FFF2-40B4-BE49-F238E27FC236}">
                <a16:creationId xmlns:a16="http://schemas.microsoft.com/office/drawing/2014/main" id="{F8A8B1C1-DA40-6539-9B1B-01E8F98B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C168FB2-BC8F-2C4C-3F70-2CA36AED6A79}"/>
              </a:ext>
            </a:extLst>
          </p:cNvPr>
          <p:cNvSpPr/>
          <p:nvPr/>
        </p:nvSpPr>
        <p:spPr>
          <a:xfrm>
            <a:off x="2249872" y="216269"/>
            <a:ext cx="7893267" cy="4558165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60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" panose="020B0A02020104020203" pitchFamily="34" charset="77"/>
              </a:rPr>
              <a:t>Merci Beaucoup et à dans 26 jours !!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  <a:latin typeface="Gill Sans Ultra Bold" panose="020B0A02020104020203" pitchFamily="34" charset="77"/>
            </a:endParaRPr>
          </a:p>
        </p:txBody>
      </p:sp>
      <p:sp>
        <p:nvSpPr>
          <p:cNvPr id="5" name="Étoile à 16 branches 4">
            <a:extLst>
              <a:ext uri="{FF2B5EF4-FFF2-40B4-BE49-F238E27FC236}">
                <a16:creationId xmlns:a16="http://schemas.microsoft.com/office/drawing/2014/main" id="{19C0E761-DAE4-4A9B-E11F-88547EB594B1}"/>
              </a:ext>
            </a:extLst>
          </p:cNvPr>
          <p:cNvSpPr/>
          <p:nvPr/>
        </p:nvSpPr>
        <p:spPr>
          <a:xfrm>
            <a:off x="2685797" y="4995151"/>
            <a:ext cx="5790389" cy="1618798"/>
          </a:xfrm>
          <a:prstGeom prst="star16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" panose="020B0A02020104020203" pitchFamily="34" charset="77"/>
              </a:rPr>
              <a:t>DES QUESTIONS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DC22623-6D0E-18C5-8AE8-6DAE72649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004" y="2634316"/>
            <a:ext cx="3090041" cy="36775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6CEEEA-EAAB-419D-DF55-406D20755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50238" y="-325201"/>
            <a:ext cx="4149895" cy="375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37F6480-55A1-5265-6E08-AF4759A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69" y="-66527"/>
            <a:ext cx="12428538" cy="6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9201C3-BBE8-9832-A590-3A334595B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79" y="419682"/>
            <a:ext cx="6736404" cy="301814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E8A895-A095-402D-3EE5-B274584D9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80" y="3437823"/>
            <a:ext cx="6736404" cy="30181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B180176-C85E-17CA-F4EA-683C67BCC607}"/>
              </a:ext>
            </a:extLst>
          </p:cNvPr>
          <p:cNvSpPr txBox="1"/>
          <p:nvPr/>
        </p:nvSpPr>
        <p:spPr>
          <a:xfrm>
            <a:off x="861847" y="1711879"/>
            <a:ext cx="2343808" cy="3279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2000" b="1" dirty="0">
                <a:latin typeface="Helvetica" pitchFamily="2" charset="0"/>
              </a:rPr>
              <a:t>-</a:t>
            </a:r>
            <a:r>
              <a:rPr lang="fr-BE" sz="2000" b="1" dirty="0">
                <a:solidFill>
                  <a:srgbClr val="FFED8B"/>
                </a:solidFill>
                <a:latin typeface="Helvetica" pitchFamily="2" charset="0"/>
              </a:rPr>
              <a:t> </a:t>
            </a:r>
            <a:r>
              <a:rPr lang="fr-BE" sz="2000" b="1" dirty="0">
                <a:effectLst/>
                <a:latin typeface="Helvetica" pitchFamily="2" charset="0"/>
              </a:rPr>
              <a:t>1 Kiosque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effectLst/>
                <a:latin typeface="Helvetica" pitchFamily="2" charset="0"/>
              </a:rPr>
              <a:t>- 1 QG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effectLst/>
                <a:latin typeface="Helvetica" pitchFamily="2" charset="0"/>
              </a:rPr>
              <a:t>- 1 Croix Rouge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effectLst/>
                <a:latin typeface="Helvetica" pitchFamily="2" charset="0"/>
              </a:rPr>
              <a:t>- 3 dépôts SNJ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effectLst/>
                <a:latin typeface="Helvetica" pitchFamily="2" charset="0"/>
              </a:rPr>
              <a:t>- 3 passerelles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effectLst/>
                <a:latin typeface="Helvetica" pitchFamily="2" charset="0"/>
              </a:rPr>
              <a:t>- 2 stands Info</a:t>
            </a:r>
          </a:p>
          <a:p>
            <a:pPr>
              <a:lnSpc>
                <a:spcPct val="150000"/>
              </a:lnSpc>
            </a:pPr>
            <a:endParaRPr lang="fr-BE" dirty="0">
              <a:effectLst/>
              <a:latin typeface="Helvetica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6548C5-632D-66D7-D2E8-ACC8CBC7A55D}"/>
              </a:ext>
            </a:extLst>
          </p:cNvPr>
          <p:cNvSpPr txBox="1"/>
          <p:nvPr/>
        </p:nvSpPr>
        <p:spPr>
          <a:xfrm>
            <a:off x="3499098" y="1711879"/>
            <a:ext cx="3469261" cy="2817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2000" b="1" dirty="0">
                <a:effectLst/>
                <a:latin typeface="Helvetica" pitchFamily="2" charset="0"/>
              </a:rPr>
              <a:t>- 1 chapiteau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effectLst/>
                <a:latin typeface="Helvetica" pitchFamily="2" charset="0"/>
              </a:rPr>
              <a:t>- Village Anim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effectLst/>
                <a:latin typeface="Helvetica" pitchFamily="2" charset="0"/>
              </a:rPr>
              <a:t>- Stand Sécu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effectLst/>
                <a:latin typeface="Helvetica" pitchFamily="2" charset="0"/>
              </a:rPr>
              <a:t>- 5 Containeurs à déchets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effectLst/>
                <a:latin typeface="Helvetica" pitchFamily="2" charset="0"/>
              </a:rPr>
              <a:t>- Parking à vélo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latin typeface="Helvetica" pitchFamily="2" charset="0"/>
              </a:rPr>
              <a:t>- </a:t>
            </a:r>
            <a:r>
              <a:rPr lang="fr-BE" sz="2000" b="1" dirty="0">
                <a:effectLst/>
                <a:latin typeface="Helvetica" pitchFamily="2" charset="0"/>
              </a:rPr>
              <a:t>1 stand Anim</a:t>
            </a:r>
            <a:endParaRPr lang="fr-BE" b="1" dirty="0">
              <a:effectLst/>
              <a:latin typeface="Helvetica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D317DCC-4649-8C9B-64D8-7D0FF419AA14}"/>
              </a:ext>
            </a:extLst>
          </p:cNvPr>
          <p:cNvSpPr txBox="1"/>
          <p:nvPr/>
        </p:nvSpPr>
        <p:spPr>
          <a:xfrm>
            <a:off x="714701" y="710224"/>
            <a:ext cx="2385851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Helvetica" pitchFamily="2" charset="0"/>
              </a:rPr>
              <a:t>Plan du site : </a:t>
            </a:r>
          </a:p>
        </p:txBody>
      </p:sp>
      <p:pic>
        <p:nvPicPr>
          <p:cNvPr id="11266" name="Pictur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433B0E77-4C5B-33C1-9201-95F31A165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483" y="402036"/>
            <a:ext cx="4739438" cy="605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DF08019-F963-51CB-11BB-194CC8E7F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545" y="4015443"/>
            <a:ext cx="3916430" cy="27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3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37F6480-55A1-5265-6E08-AF4759A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69" y="-66527"/>
            <a:ext cx="12428538" cy="6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9201C3-BBE8-9832-A590-3A334595B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28" y="852145"/>
            <a:ext cx="6564856" cy="29412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E8A895-A095-402D-3EE5-B274584D9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27" y="2887401"/>
            <a:ext cx="6736404" cy="333302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B180176-C85E-17CA-F4EA-683C67BCC607}"/>
              </a:ext>
            </a:extLst>
          </p:cNvPr>
          <p:cNvSpPr txBox="1"/>
          <p:nvPr/>
        </p:nvSpPr>
        <p:spPr>
          <a:xfrm>
            <a:off x="935039" y="1467756"/>
            <a:ext cx="57446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effectLst/>
                <a:latin typeface="Helvetica" pitchFamily="2" charset="0"/>
              </a:rPr>
              <a:t>Plus de tentes “dodo” de façade à l’extérieur du circuit (sauf rares exceptions) </a:t>
            </a:r>
          </a:p>
          <a:p>
            <a:pPr marL="127000" indent="0" algn="l" rtl="0" fontAlgn="base">
              <a:spcBef>
                <a:spcPts val="0"/>
              </a:spcBef>
              <a:spcAft>
                <a:spcPts val="0"/>
              </a:spcAft>
            </a:pPr>
            <a:endParaRPr lang="fr-BE" sz="2400" b="1" i="0" u="none" strike="noStrike" dirty="0">
              <a:effectLst/>
              <a:latin typeface="Helvetica" pitchFamily="2" charset="0"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effectLst/>
                <a:latin typeface="Helvetica" pitchFamily="2" charset="0"/>
              </a:rPr>
              <a:t>Attribués à certaines sections uniquement (tentes personnelles et tentes SNJ)</a:t>
            </a:r>
          </a:p>
          <a:p>
            <a:pPr marL="127000" indent="0" algn="l" rtl="0" fontAlgn="base">
              <a:spcBef>
                <a:spcPts val="0"/>
              </a:spcBef>
              <a:spcAft>
                <a:spcPts val="0"/>
              </a:spcAft>
            </a:pPr>
            <a:endParaRPr lang="fr-BE" sz="2400" b="1" i="0" u="none" strike="noStrike" dirty="0">
              <a:effectLst/>
              <a:latin typeface="Helvetica" pitchFamily="2" charset="0"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2400" b="1" i="0" u="none" strike="noStrike" dirty="0">
                <a:effectLst/>
                <a:latin typeface="Helvetica" pitchFamily="2" charset="0"/>
              </a:rPr>
              <a:t>Rondes et surveillance accrues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BE" sz="2400" b="1" i="0" u="none" strike="noStrike" dirty="0">
              <a:effectLst/>
              <a:latin typeface="Helvetica" pitchFamily="2" charset="0"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2400" b="1" dirty="0">
                <a:latin typeface="Helvetica" pitchFamily="2" charset="0"/>
              </a:rPr>
              <a:t>4 zones de camping. Obligation d’y planter les tentes si mentionné dans la feuille récap. </a:t>
            </a:r>
            <a:endParaRPr lang="fr-BE" sz="2400" b="1" i="0" u="none" strike="noStrike" dirty="0">
              <a:effectLst/>
              <a:latin typeface="Helvetica" pitchFamily="2" charset="0"/>
            </a:endParaRPr>
          </a:p>
        </p:txBody>
      </p:sp>
      <p:pic>
        <p:nvPicPr>
          <p:cNvPr id="10" name="Pictur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341AB28F-42E5-B0D3-5C72-5EB779F89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228" y="847929"/>
            <a:ext cx="5623495" cy="537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8CE3204-36BA-FB8A-1E64-9D58287BFD12}"/>
              </a:ext>
            </a:extLst>
          </p:cNvPr>
          <p:cNvSpPr txBox="1"/>
          <p:nvPr/>
        </p:nvSpPr>
        <p:spPr>
          <a:xfrm>
            <a:off x="950837" y="6220423"/>
            <a:ext cx="112145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200" b="1" i="1" u="none" strike="noStrike" dirty="0">
                <a:effectLst/>
                <a:highlight>
                  <a:srgbClr val="FFFF00"/>
                </a:highlight>
                <a:latin typeface="Didact Gothic" pitchFamily="2" charset="0"/>
              </a:rPr>
              <a:t>!!!!QUOI QU’IL ARRIVE, NE JAMAIS LAISSER D’AFFAIRES SANS SURVEILLANCE!!!!</a:t>
            </a:r>
            <a:endParaRPr lang="fr-FR" sz="22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DDE869A-8BBA-FC8B-12B9-18140D5B8B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1375"/>
          <a:stretch/>
        </p:blipFill>
        <p:spPr>
          <a:xfrm>
            <a:off x="522177" y="-66735"/>
            <a:ext cx="3388995" cy="114086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D317DCC-4649-8C9B-64D8-7D0FF419AA14}"/>
              </a:ext>
            </a:extLst>
          </p:cNvPr>
          <p:cNvSpPr txBox="1"/>
          <p:nvPr/>
        </p:nvSpPr>
        <p:spPr>
          <a:xfrm>
            <a:off x="1310416" y="1025918"/>
            <a:ext cx="2385851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Helvetica" pitchFamily="2" charset="0"/>
              </a:rPr>
              <a:t>Camping :</a:t>
            </a:r>
          </a:p>
        </p:txBody>
      </p:sp>
    </p:spTree>
    <p:extLst>
      <p:ext uri="{BB962C8B-B14F-4D97-AF65-F5344CB8AC3E}">
        <p14:creationId xmlns:p14="http://schemas.microsoft.com/office/powerpoint/2010/main" val="3120609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37F6480-55A1-5265-6E08-AF4759A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69" y="-66527"/>
            <a:ext cx="12428538" cy="6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E13BB4-D80E-7BCD-781E-66219DCC9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820" y="3987800"/>
            <a:ext cx="4843306" cy="20889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5714EF-60D0-CF7F-C444-0BE468B00A6A}"/>
              </a:ext>
            </a:extLst>
          </p:cNvPr>
          <p:cNvSpPr txBox="1"/>
          <p:nvPr/>
        </p:nvSpPr>
        <p:spPr>
          <a:xfrm>
            <a:off x="2390201" y="3004716"/>
            <a:ext cx="7605138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l"/>
            <a:r>
              <a:rPr lang="fr-BE" sz="3200" b="1" dirty="0">
                <a:effectLst/>
                <a:latin typeface="Helvetica" pitchFamily="2" charset="0"/>
              </a:rPr>
              <a:t>BIODIVERSITÉ &amp; RESPECT DU BOIS :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CD41E40-AA72-B363-A781-5A2AE90711DD}"/>
              </a:ext>
            </a:extLst>
          </p:cNvPr>
          <p:cNvSpPr/>
          <p:nvPr/>
        </p:nvSpPr>
        <p:spPr>
          <a:xfrm>
            <a:off x="2390200" y="3631723"/>
            <a:ext cx="2827283" cy="2756338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8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🌴</a:t>
            </a:r>
            <a:r>
              <a:rPr lang="fr-B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fr-BE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INTERDICTION DE CREUSER, ACCROCHER &amp; SUSPENDRE DES CHOSES AUX ARBRES</a:t>
            </a:r>
            <a:endParaRPr lang="fr-BE" sz="2000" b="1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59CB7EC-E1A7-A9B2-6281-AB908EAC26FF}"/>
              </a:ext>
            </a:extLst>
          </p:cNvPr>
          <p:cNvSpPr/>
          <p:nvPr/>
        </p:nvSpPr>
        <p:spPr>
          <a:xfrm>
            <a:off x="4601423" y="175565"/>
            <a:ext cx="2827283" cy="2756338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8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♻️</a:t>
            </a:r>
            <a:r>
              <a:rPr lang="fr-B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 </a:t>
            </a:r>
          </a:p>
          <a:p>
            <a:pPr algn="ctr"/>
            <a:r>
              <a:rPr lang="fr-B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TRI DES DÉCHETS DANS LES POUBELLES ADAPTÉES</a:t>
            </a:r>
            <a:endParaRPr lang="fr-FR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5834702-0D27-43CE-0D7E-5E8C8AECCABB}"/>
              </a:ext>
            </a:extLst>
          </p:cNvPr>
          <p:cNvSpPr/>
          <p:nvPr/>
        </p:nvSpPr>
        <p:spPr>
          <a:xfrm>
            <a:off x="308155" y="175565"/>
            <a:ext cx="2827283" cy="2756338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800" dirty="0">
                <a:solidFill>
                  <a:srgbClr val="131313"/>
                </a:solidFill>
                <a:effectLst/>
                <a:latin typeface="Helvetica" pitchFamily="2" charset="0"/>
              </a:rPr>
              <a:t>🔥</a:t>
            </a:r>
          </a:p>
          <a:p>
            <a:pPr algn="ctr"/>
            <a:r>
              <a:rPr lang="fr-B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INTERDICTION DE FAIRE DU FEU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0DBAD2F-F00D-C909-B9A6-12027B0D69CB}"/>
              </a:ext>
            </a:extLst>
          </p:cNvPr>
          <p:cNvSpPr/>
          <p:nvPr/>
        </p:nvSpPr>
        <p:spPr>
          <a:xfrm>
            <a:off x="8905410" y="222031"/>
            <a:ext cx="2827283" cy="2756338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BE" b="1" dirty="0">
              <a:solidFill>
                <a:srgbClr val="131313"/>
              </a:solidFill>
              <a:latin typeface="Helvetica" pitchFamily="2" charset="0"/>
            </a:endParaRPr>
          </a:p>
          <a:p>
            <a:pPr algn="l"/>
            <a:endParaRPr lang="fr-BE" sz="1800" b="1" dirty="0">
              <a:solidFill>
                <a:srgbClr val="131313"/>
              </a:solidFill>
              <a:effectLst/>
              <a:latin typeface="Helvetica" pitchFamily="2" charset="0"/>
            </a:endParaRPr>
          </a:p>
          <a:p>
            <a:pPr algn="ctr"/>
            <a:r>
              <a:rPr lang="fr-BE" sz="18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CONTAINERS A DISPOSITION.</a:t>
            </a:r>
            <a:r>
              <a:rPr lang="fr-BE" sz="18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Helvetica" pitchFamily="2" charset="0"/>
                <a:sym typeface="Wingdings" pitchFamily="2" charset="2"/>
              </a:rPr>
              <a:t> </a:t>
            </a:r>
            <a:r>
              <a:rPr lang="fr-BE" sz="18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VÉLO, FOLKLO &amp; DÉCO INTERDITS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47C8F9FB-6B96-AB10-5684-638FD1206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800" y="440269"/>
            <a:ext cx="1039885" cy="6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21EBE092-F417-62AE-7224-B18181226F34}"/>
              </a:ext>
            </a:extLst>
          </p:cNvPr>
          <p:cNvSpPr/>
          <p:nvPr/>
        </p:nvSpPr>
        <p:spPr>
          <a:xfrm>
            <a:off x="6974517" y="3631723"/>
            <a:ext cx="2827283" cy="2756338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endParaRPr lang="fr-BE" sz="1800" b="1" dirty="0">
              <a:solidFill>
                <a:srgbClr val="F9DFAD"/>
              </a:solidFill>
              <a:latin typeface="Karla" pitchFamily="2" charset="77"/>
            </a:endParaRPr>
          </a:p>
          <a:p>
            <a:pPr marL="0" indent="0"/>
            <a:endParaRPr lang="fr-BE" b="1" dirty="0">
              <a:solidFill>
                <a:srgbClr val="F9DFAD"/>
              </a:solidFill>
              <a:latin typeface="Karla" pitchFamily="2" charset="77"/>
            </a:endParaRPr>
          </a:p>
          <a:p>
            <a:pPr marL="0" indent="0" algn="ctr"/>
            <a:endParaRPr lang="fr-BE" b="1" dirty="0">
              <a:solidFill>
                <a:schemeClr val="accent4">
                  <a:lumMod val="60000"/>
                  <a:lumOff val="40000"/>
                </a:schemeClr>
              </a:solidFill>
              <a:latin typeface="Helvetica" pitchFamily="2" charset="0"/>
            </a:endParaRPr>
          </a:p>
          <a:p>
            <a:pPr marL="0" indent="0" algn="ctr"/>
            <a:r>
              <a:rPr lang="fr-BE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pitchFamily="2" charset="0"/>
              </a:rPr>
              <a:t>OBLIGATION DE MARCHER SUR LES PALETTES EN BOIS</a:t>
            </a:r>
          </a:p>
        </p:txBody>
      </p:sp>
      <p:sp>
        <p:nvSpPr>
          <p:cNvPr id="16" name="Sous-titre 15">
            <a:extLst>
              <a:ext uri="{FF2B5EF4-FFF2-40B4-BE49-F238E27FC236}">
                <a16:creationId xmlns:a16="http://schemas.microsoft.com/office/drawing/2014/main" id="{F4CA5C96-F1AB-6619-E16F-15427F0C6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926517" y="6780239"/>
            <a:ext cx="9144000" cy="1655762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7" name="Picture 24" descr="Palette - Icônes transport gratuites">
            <a:extLst>
              <a:ext uri="{FF2B5EF4-FFF2-40B4-BE49-F238E27FC236}">
                <a16:creationId xmlns:a16="http://schemas.microsoft.com/office/drawing/2014/main" id="{B172EAAB-E926-0C1F-0522-F5F0BB775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16" y="3579724"/>
            <a:ext cx="1414283" cy="141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192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37F6480-55A1-5265-6E08-AF4759A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4" y="0"/>
            <a:ext cx="12428538" cy="6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16" name="Sous-titre 15">
            <a:extLst>
              <a:ext uri="{FF2B5EF4-FFF2-40B4-BE49-F238E27FC236}">
                <a16:creationId xmlns:a16="http://schemas.microsoft.com/office/drawing/2014/main" id="{F4CA5C96-F1AB-6619-E16F-15427F0C6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926517" y="6780239"/>
            <a:ext cx="9144000" cy="165576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1422A994-E924-D68F-9181-9529D50A9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id="{0403DD8F-D526-B27C-B78E-7F1B4204CE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F91A58D-E02D-CA58-DC39-153B16D53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723" y="4801944"/>
            <a:ext cx="3350510" cy="150114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138B4FF-F1B3-368C-464C-7AEDC1964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406" y="-189186"/>
            <a:ext cx="6425800" cy="6492274"/>
          </a:xfrm>
          <a:prstGeom prst="rect">
            <a:avLst/>
          </a:prstGeom>
        </p:spPr>
      </p:pic>
      <p:sp>
        <p:nvSpPr>
          <p:cNvPr id="23" name="Forme libre 22">
            <a:extLst>
              <a:ext uri="{FF2B5EF4-FFF2-40B4-BE49-F238E27FC236}">
                <a16:creationId xmlns:a16="http://schemas.microsoft.com/office/drawing/2014/main" id="{35195483-13EB-1137-8585-8DF38696FE4A}"/>
              </a:ext>
            </a:extLst>
          </p:cNvPr>
          <p:cNvSpPr>
            <a:spLocks/>
          </p:cNvSpPr>
          <p:nvPr/>
        </p:nvSpPr>
        <p:spPr>
          <a:xfrm>
            <a:off x="2774731" y="956441"/>
            <a:ext cx="2170128" cy="1224000"/>
          </a:xfrm>
          <a:custGeom>
            <a:avLst/>
            <a:gdLst>
              <a:gd name="connsiteX0" fmla="*/ 0 w 2170128"/>
              <a:gd name="connsiteY0" fmla="*/ 0 h 1019504"/>
              <a:gd name="connsiteX1" fmla="*/ 21021 w 2170128"/>
              <a:gd name="connsiteY1" fmla="*/ 168166 h 1019504"/>
              <a:gd name="connsiteX2" fmla="*/ 42041 w 2170128"/>
              <a:gd name="connsiteY2" fmla="*/ 241738 h 1019504"/>
              <a:gd name="connsiteX3" fmla="*/ 73572 w 2170128"/>
              <a:gd name="connsiteY3" fmla="*/ 346842 h 1019504"/>
              <a:gd name="connsiteX4" fmla="*/ 178676 w 2170128"/>
              <a:gd name="connsiteY4" fmla="*/ 536028 h 1019504"/>
              <a:gd name="connsiteX5" fmla="*/ 241738 w 2170128"/>
              <a:gd name="connsiteY5" fmla="*/ 630621 h 1019504"/>
              <a:gd name="connsiteX6" fmla="*/ 315310 w 2170128"/>
              <a:gd name="connsiteY6" fmla="*/ 704193 h 1019504"/>
              <a:gd name="connsiteX7" fmla="*/ 346841 w 2170128"/>
              <a:gd name="connsiteY7" fmla="*/ 735725 h 1019504"/>
              <a:gd name="connsiteX8" fmla="*/ 378372 w 2170128"/>
              <a:gd name="connsiteY8" fmla="*/ 767256 h 1019504"/>
              <a:gd name="connsiteX9" fmla="*/ 462455 w 2170128"/>
              <a:gd name="connsiteY9" fmla="*/ 809297 h 1019504"/>
              <a:gd name="connsiteX10" fmla="*/ 493986 w 2170128"/>
              <a:gd name="connsiteY10" fmla="*/ 819807 h 1019504"/>
              <a:gd name="connsiteX11" fmla="*/ 536028 w 2170128"/>
              <a:gd name="connsiteY11" fmla="*/ 840828 h 1019504"/>
              <a:gd name="connsiteX12" fmla="*/ 641131 w 2170128"/>
              <a:gd name="connsiteY12" fmla="*/ 882869 h 1019504"/>
              <a:gd name="connsiteX13" fmla="*/ 714703 w 2170128"/>
              <a:gd name="connsiteY13" fmla="*/ 893380 h 1019504"/>
              <a:gd name="connsiteX14" fmla="*/ 872359 w 2170128"/>
              <a:gd name="connsiteY14" fmla="*/ 935421 h 1019504"/>
              <a:gd name="connsiteX15" fmla="*/ 956441 w 2170128"/>
              <a:gd name="connsiteY15" fmla="*/ 945931 h 1019504"/>
              <a:gd name="connsiteX16" fmla="*/ 1124607 w 2170128"/>
              <a:gd name="connsiteY16" fmla="*/ 987973 h 1019504"/>
              <a:gd name="connsiteX17" fmla="*/ 1208690 w 2170128"/>
              <a:gd name="connsiteY17" fmla="*/ 1008993 h 1019504"/>
              <a:gd name="connsiteX18" fmla="*/ 1282262 w 2170128"/>
              <a:gd name="connsiteY18" fmla="*/ 1019504 h 1019504"/>
              <a:gd name="connsiteX19" fmla="*/ 1660635 w 2170128"/>
              <a:gd name="connsiteY19" fmla="*/ 1008993 h 1019504"/>
              <a:gd name="connsiteX20" fmla="*/ 1723697 w 2170128"/>
              <a:gd name="connsiteY20" fmla="*/ 998483 h 1019504"/>
              <a:gd name="connsiteX21" fmla="*/ 1912883 w 2170128"/>
              <a:gd name="connsiteY21" fmla="*/ 914400 h 1019504"/>
              <a:gd name="connsiteX22" fmla="*/ 1944414 w 2170128"/>
              <a:gd name="connsiteY22" fmla="*/ 882869 h 1019504"/>
              <a:gd name="connsiteX23" fmla="*/ 1986455 w 2170128"/>
              <a:gd name="connsiteY23" fmla="*/ 851338 h 1019504"/>
              <a:gd name="connsiteX24" fmla="*/ 2091559 w 2170128"/>
              <a:gd name="connsiteY24" fmla="*/ 735725 h 1019504"/>
              <a:gd name="connsiteX25" fmla="*/ 2133600 w 2170128"/>
              <a:gd name="connsiteY25" fmla="*/ 630621 h 1019504"/>
              <a:gd name="connsiteX26" fmla="*/ 2165131 w 2170128"/>
              <a:gd name="connsiteY26" fmla="*/ 493987 h 1019504"/>
              <a:gd name="connsiteX27" fmla="*/ 2112579 w 2170128"/>
              <a:gd name="connsiteY27" fmla="*/ 220718 h 1019504"/>
              <a:gd name="connsiteX28" fmla="*/ 2049517 w 2170128"/>
              <a:gd name="connsiteY28" fmla="*/ 199697 h 1019504"/>
              <a:gd name="connsiteX29" fmla="*/ 1797269 w 2170128"/>
              <a:gd name="connsiteY29" fmla="*/ 241738 h 1019504"/>
              <a:gd name="connsiteX30" fmla="*/ 1681655 w 2170128"/>
              <a:gd name="connsiteY30" fmla="*/ 315311 h 1019504"/>
              <a:gd name="connsiteX31" fmla="*/ 1545021 w 2170128"/>
              <a:gd name="connsiteY31" fmla="*/ 430925 h 1019504"/>
              <a:gd name="connsiteX32" fmla="*/ 1502979 w 2170128"/>
              <a:gd name="connsiteY32" fmla="*/ 472966 h 1019504"/>
              <a:gd name="connsiteX33" fmla="*/ 1460938 w 2170128"/>
              <a:gd name="connsiteY33" fmla="*/ 536028 h 1019504"/>
              <a:gd name="connsiteX34" fmla="*/ 1397876 w 2170128"/>
              <a:gd name="connsiteY34" fmla="*/ 620111 h 1019504"/>
              <a:gd name="connsiteX35" fmla="*/ 1366345 w 2170128"/>
              <a:gd name="connsiteY35" fmla="*/ 662152 h 1019504"/>
              <a:gd name="connsiteX36" fmla="*/ 1313793 w 2170128"/>
              <a:gd name="connsiteY36" fmla="*/ 725214 h 10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70128" h="1019504">
                <a:moveTo>
                  <a:pt x="0" y="0"/>
                </a:moveTo>
                <a:cubicBezTo>
                  <a:pt x="2906" y="26156"/>
                  <a:pt x="14097" y="135854"/>
                  <a:pt x="21021" y="168166"/>
                </a:cubicBezTo>
                <a:cubicBezTo>
                  <a:pt x="26365" y="193105"/>
                  <a:pt x="35330" y="217131"/>
                  <a:pt x="42041" y="241738"/>
                </a:cubicBezTo>
                <a:cubicBezTo>
                  <a:pt x="53553" y="283950"/>
                  <a:pt x="54692" y="302788"/>
                  <a:pt x="73572" y="346842"/>
                </a:cubicBezTo>
                <a:cubicBezTo>
                  <a:pt x="103727" y="417204"/>
                  <a:pt x="138814" y="469591"/>
                  <a:pt x="178676" y="536028"/>
                </a:cubicBezTo>
                <a:cubicBezTo>
                  <a:pt x="198194" y="568558"/>
                  <a:pt x="215979" y="602286"/>
                  <a:pt x="241738" y="630621"/>
                </a:cubicBezTo>
                <a:cubicBezTo>
                  <a:pt x="265068" y="656284"/>
                  <a:pt x="290786" y="679669"/>
                  <a:pt x="315310" y="704193"/>
                </a:cubicBezTo>
                <a:lnTo>
                  <a:pt x="346841" y="735725"/>
                </a:lnTo>
                <a:cubicBezTo>
                  <a:pt x="357351" y="746235"/>
                  <a:pt x="364271" y="762556"/>
                  <a:pt x="378372" y="767256"/>
                </a:cubicBezTo>
                <a:cubicBezTo>
                  <a:pt x="449474" y="790956"/>
                  <a:pt x="363172" y="759656"/>
                  <a:pt x="462455" y="809297"/>
                </a:cubicBezTo>
                <a:cubicBezTo>
                  <a:pt x="472364" y="814252"/>
                  <a:pt x="483803" y="815443"/>
                  <a:pt x="493986" y="819807"/>
                </a:cubicBezTo>
                <a:cubicBezTo>
                  <a:pt x="508387" y="825979"/>
                  <a:pt x="521627" y="834656"/>
                  <a:pt x="536028" y="840828"/>
                </a:cubicBezTo>
                <a:cubicBezTo>
                  <a:pt x="570710" y="855692"/>
                  <a:pt x="603777" y="877532"/>
                  <a:pt x="641131" y="882869"/>
                </a:cubicBezTo>
                <a:cubicBezTo>
                  <a:pt x="665655" y="886373"/>
                  <a:pt x="690480" y="888189"/>
                  <a:pt x="714703" y="893380"/>
                </a:cubicBezTo>
                <a:cubicBezTo>
                  <a:pt x="862096" y="924964"/>
                  <a:pt x="711381" y="905238"/>
                  <a:pt x="872359" y="935421"/>
                </a:cubicBezTo>
                <a:cubicBezTo>
                  <a:pt x="900121" y="940626"/>
                  <a:pt x="928414" y="942428"/>
                  <a:pt x="956441" y="945931"/>
                </a:cubicBezTo>
                <a:lnTo>
                  <a:pt x="1124607" y="987973"/>
                </a:lnTo>
                <a:cubicBezTo>
                  <a:pt x="1152635" y="994980"/>
                  <a:pt x="1180090" y="1004907"/>
                  <a:pt x="1208690" y="1008993"/>
                </a:cubicBezTo>
                <a:lnTo>
                  <a:pt x="1282262" y="1019504"/>
                </a:lnTo>
                <a:lnTo>
                  <a:pt x="1660635" y="1008993"/>
                </a:lnTo>
                <a:cubicBezTo>
                  <a:pt x="1681921" y="1007979"/>
                  <a:pt x="1703356" y="1004839"/>
                  <a:pt x="1723697" y="998483"/>
                </a:cubicBezTo>
                <a:cubicBezTo>
                  <a:pt x="1737626" y="994130"/>
                  <a:pt x="1894930" y="932353"/>
                  <a:pt x="1912883" y="914400"/>
                </a:cubicBezTo>
                <a:cubicBezTo>
                  <a:pt x="1923393" y="903890"/>
                  <a:pt x="1933129" y="892542"/>
                  <a:pt x="1944414" y="882869"/>
                </a:cubicBezTo>
                <a:cubicBezTo>
                  <a:pt x="1957714" y="871469"/>
                  <a:pt x="1973493" y="863121"/>
                  <a:pt x="1986455" y="851338"/>
                </a:cubicBezTo>
                <a:cubicBezTo>
                  <a:pt x="2021104" y="819839"/>
                  <a:pt x="2065134" y="778006"/>
                  <a:pt x="2091559" y="735725"/>
                </a:cubicBezTo>
                <a:cubicBezTo>
                  <a:pt x="2112205" y="702690"/>
                  <a:pt x="2122166" y="667781"/>
                  <a:pt x="2133600" y="630621"/>
                </a:cubicBezTo>
                <a:cubicBezTo>
                  <a:pt x="2158033" y="551216"/>
                  <a:pt x="2152469" y="569960"/>
                  <a:pt x="2165131" y="493987"/>
                </a:cubicBezTo>
                <a:cubicBezTo>
                  <a:pt x="2162429" y="462911"/>
                  <a:pt x="2197700" y="268008"/>
                  <a:pt x="2112579" y="220718"/>
                </a:cubicBezTo>
                <a:cubicBezTo>
                  <a:pt x="2093210" y="209957"/>
                  <a:pt x="2070538" y="206704"/>
                  <a:pt x="2049517" y="199697"/>
                </a:cubicBezTo>
                <a:cubicBezTo>
                  <a:pt x="1959828" y="210249"/>
                  <a:pt x="1879883" y="209964"/>
                  <a:pt x="1797269" y="241738"/>
                </a:cubicBezTo>
                <a:cubicBezTo>
                  <a:pt x="1721001" y="271071"/>
                  <a:pt x="1746011" y="270261"/>
                  <a:pt x="1681655" y="315311"/>
                </a:cubicBezTo>
                <a:cubicBezTo>
                  <a:pt x="1566264" y="396085"/>
                  <a:pt x="1699526" y="276420"/>
                  <a:pt x="1545021" y="430925"/>
                </a:cubicBezTo>
                <a:cubicBezTo>
                  <a:pt x="1531007" y="444939"/>
                  <a:pt x="1513972" y="456476"/>
                  <a:pt x="1502979" y="472966"/>
                </a:cubicBezTo>
                <a:cubicBezTo>
                  <a:pt x="1488965" y="493987"/>
                  <a:pt x="1475622" y="515470"/>
                  <a:pt x="1460938" y="536028"/>
                </a:cubicBezTo>
                <a:cubicBezTo>
                  <a:pt x="1440575" y="564537"/>
                  <a:pt x="1418897" y="592083"/>
                  <a:pt x="1397876" y="620111"/>
                </a:cubicBezTo>
                <a:cubicBezTo>
                  <a:pt x="1387366" y="634125"/>
                  <a:pt x="1376062" y="647577"/>
                  <a:pt x="1366345" y="662152"/>
                </a:cubicBezTo>
                <a:cubicBezTo>
                  <a:pt x="1322360" y="728129"/>
                  <a:pt x="1349567" y="725214"/>
                  <a:pt x="1313793" y="725214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9D74916-B4DE-1F7B-932D-1E5E3FF82F0D}"/>
              </a:ext>
            </a:extLst>
          </p:cNvPr>
          <p:cNvSpPr txBox="1"/>
          <p:nvPr/>
        </p:nvSpPr>
        <p:spPr>
          <a:xfrm>
            <a:off x="4906072" y="399281"/>
            <a:ext cx="2785242" cy="1371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00A4A94-B6D8-F44C-743D-0BA2C47EF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407" y="477709"/>
            <a:ext cx="6048595" cy="590189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DEB6CCE-655C-AB11-3265-66F9C52EF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530" y="-189186"/>
            <a:ext cx="6425800" cy="64922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5714EF-60D0-CF7F-C444-0BE468B00A6A}"/>
              </a:ext>
            </a:extLst>
          </p:cNvPr>
          <p:cNvSpPr txBox="1"/>
          <p:nvPr/>
        </p:nvSpPr>
        <p:spPr>
          <a:xfrm>
            <a:off x="1124762" y="1227675"/>
            <a:ext cx="6567306" cy="2180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BE" sz="4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" panose="020B0A02020104020203" pitchFamily="34" charset="77"/>
              </a:rPr>
              <a:t>PLANNING</a:t>
            </a:r>
            <a:r>
              <a:rPr lang="fr-BE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ill Sans Ultra Bold" panose="020B0A02020104020203" pitchFamily="34" charset="77"/>
              </a:rPr>
              <a:t> </a:t>
            </a:r>
            <a:r>
              <a:rPr lang="fr-BE" sz="4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" panose="020B0A02020104020203" pitchFamily="34" charset="77"/>
              </a:rPr>
              <a:t>DU WEEK-END</a:t>
            </a:r>
            <a:endParaRPr lang="fr-BE" sz="48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7801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F4FA0-FAFD-099B-29A5-CC13702F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6537" y="1600200"/>
            <a:ext cx="9144000" cy="2387600"/>
          </a:xfrm>
        </p:spPr>
        <p:txBody>
          <a:bodyPr/>
          <a:lstStyle/>
          <a:p>
            <a:r>
              <a:rPr lang="fr-FR" dirty="0"/>
              <a:t> @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582BBF-2406-2C7E-DC41-794E6D0C5D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8" name="Picture 4" descr="Green Jungle PPT Backgrounds">
            <a:extLst>
              <a:ext uri="{FF2B5EF4-FFF2-40B4-BE49-F238E27FC236}">
                <a16:creationId xmlns:a16="http://schemas.microsoft.com/office/drawing/2014/main" id="{FDC47A2B-AA66-C024-5059-811BEE10C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oogle Shape;4556;p67">
            <a:extLst>
              <a:ext uri="{FF2B5EF4-FFF2-40B4-BE49-F238E27FC236}">
                <a16:creationId xmlns:a16="http://schemas.microsoft.com/office/drawing/2014/main" id="{2145FC31-7B2D-6EBE-A726-E455E65C5A0F}"/>
              </a:ext>
            </a:extLst>
          </p:cNvPr>
          <p:cNvGrpSpPr/>
          <p:nvPr/>
        </p:nvGrpSpPr>
        <p:grpSpPr>
          <a:xfrm>
            <a:off x="614855" y="2057890"/>
            <a:ext cx="10962290" cy="1030646"/>
            <a:chOff x="6336019" y="3733725"/>
            <a:chExt cx="2566206" cy="351310"/>
          </a:xfrm>
          <a:solidFill>
            <a:srgbClr val="F9DFAD"/>
          </a:solidFill>
        </p:grpSpPr>
        <p:sp>
          <p:nvSpPr>
            <p:cNvPr id="11" name="Google Shape;4557;p67">
              <a:extLst>
                <a:ext uri="{FF2B5EF4-FFF2-40B4-BE49-F238E27FC236}">
                  <a16:creationId xmlns:a16="http://schemas.microsoft.com/office/drawing/2014/main" id="{4667445E-F996-E824-EB8D-557E4C190277}"/>
                </a:ext>
              </a:extLst>
            </p:cNvPr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grpFill/>
            <a:ln w="31750" cap="flat" cmpd="sng">
              <a:solidFill>
                <a:schemeClr val="tx1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558;p67">
              <a:extLst>
                <a:ext uri="{FF2B5EF4-FFF2-40B4-BE49-F238E27FC236}">
                  <a16:creationId xmlns:a16="http://schemas.microsoft.com/office/drawing/2014/main" id="{164BD3A0-D4D6-6751-0A69-021499609026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grpFill/>
            <a:ln w="31750" cap="flat" cmpd="sng">
              <a:solidFill>
                <a:schemeClr val="tx1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59;p67">
              <a:extLst>
                <a:ext uri="{FF2B5EF4-FFF2-40B4-BE49-F238E27FC236}">
                  <a16:creationId xmlns:a16="http://schemas.microsoft.com/office/drawing/2014/main" id="{818EF98E-EFEC-BA44-0B35-65E398368860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grpFill/>
            <a:ln w="31750" cap="flat" cmpd="sng">
              <a:solidFill>
                <a:schemeClr val="tx1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560;p67">
              <a:extLst>
                <a:ext uri="{FF2B5EF4-FFF2-40B4-BE49-F238E27FC236}">
                  <a16:creationId xmlns:a16="http://schemas.microsoft.com/office/drawing/2014/main" id="{5B432432-7A6A-9C55-E788-9025DF5944BA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grpFill/>
            <a:ln w="31750" cap="flat" cmpd="sng">
              <a:solidFill>
                <a:schemeClr val="tx1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Ellipse 16">
            <a:extLst>
              <a:ext uri="{FF2B5EF4-FFF2-40B4-BE49-F238E27FC236}">
                <a16:creationId xmlns:a16="http://schemas.microsoft.com/office/drawing/2014/main" id="{DC735E0C-A69E-BD75-B7E6-1C6A6D6F4FA8}"/>
              </a:ext>
            </a:extLst>
          </p:cNvPr>
          <p:cNvSpPr/>
          <p:nvPr/>
        </p:nvSpPr>
        <p:spPr>
          <a:xfrm>
            <a:off x="-88355" y="3258207"/>
            <a:ext cx="3436543" cy="3303000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Arrivée de toutes les sections  + montage des emplacements. </a:t>
            </a:r>
            <a:endParaRPr lang="fr-BE" sz="2000" b="0" dirty="0">
              <a:solidFill>
                <a:srgbClr val="F9DFAD"/>
              </a:solidFill>
              <a:effectLst/>
            </a:endParaRPr>
          </a:p>
          <a:p>
            <a:pPr algn="ctr" rtl="0">
              <a:spcBef>
                <a:spcPts val="1600"/>
              </a:spcBef>
              <a:spcAft>
                <a:spcPts val="1600"/>
              </a:spcAft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/!\ Ouverture de la barrière IN (av. de Diane) pour accès à UN véhicule AVEC laisser-passer. </a:t>
            </a:r>
            <a:endParaRPr lang="fr-BE" b="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CB5454D-B77E-EA32-074A-749EFDBB57D1}"/>
              </a:ext>
            </a:extLst>
          </p:cNvPr>
          <p:cNvSpPr/>
          <p:nvPr/>
        </p:nvSpPr>
        <p:spPr>
          <a:xfrm>
            <a:off x="9249378" y="3146314"/>
            <a:ext cx="2670428" cy="3472700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1600"/>
              </a:spcBef>
              <a:spcAft>
                <a:spcPts val="1600"/>
              </a:spcAft>
            </a:pPr>
            <a:r>
              <a:rPr lang="fr-FR" sz="2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Début du contrôle pompiers </a:t>
            </a:r>
            <a:r>
              <a:rPr lang="fr-FR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pour la vérification des installations au gaz et des appareils électriques.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4BFA563-0100-595E-768E-E9C561BE3565}"/>
              </a:ext>
            </a:extLst>
          </p:cNvPr>
          <p:cNvCxnSpPr>
            <a:cxnSpLocks/>
          </p:cNvCxnSpPr>
          <p:nvPr/>
        </p:nvCxnSpPr>
        <p:spPr>
          <a:xfrm flipV="1">
            <a:off x="1524000" y="1376855"/>
            <a:ext cx="0" cy="681006"/>
          </a:xfrm>
          <a:prstGeom prst="line">
            <a:avLst/>
          </a:prstGeom>
          <a:ln w="857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C527371-E39F-84E0-FB0C-F116B39F8809}"/>
              </a:ext>
            </a:extLst>
          </p:cNvPr>
          <p:cNvCxnSpPr>
            <a:cxnSpLocks/>
          </p:cNvCxnSpPr>
          <p:nvPr/>
        </p:nvCxnSpPr>
        <p:spPr>
          <a:xfrm flipV="1">
            <a:off x="10584592" y="1393915"/>
            <a:ext cx="0" cy="681006"/>
          </a:xfrm>
          <a:prstGeom prst="line">
            <a:avLst/>
          </a:prstGeom>
          <a:ln w="857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317E061-0044-F59F-1D18-55CB55525184}"/>
              </a:ext>
            </a:extLst>
          </p:cNvPr>
          <p:cNvCxnSpPr>
            <a:cxnSpLocks/>
          </p:cNvCxnSpPr>
          <p:nvPr/>
        </p:nvCxnSpPr>
        <p:spPr>
          <a:xfrm flipV="1">
            <a:off x="8328633" y="1376855"/>
            <a:ext cx="0" cy="681006"/>
          </a:xfrm>
          <a:prstGeom prst="line">
            <a:avLst/>
          </a:prstGeom>
          <a:ln w="857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85F75DF-6CD7-B509-EF7F-5291C250F473}"/>
              </a:ext>
            </a:extLst>
          </p:cNvPr>
          <p:cNvCxnSpPr>
            <a:cxnSpLocks/>
          </p:cNvCxnSpPr>
          <p:nvPr/>
        </p:nvCxnSpPr>
        <p:spPr>
          <a:xfrm flipV="1">
            <a:off x="4084179" y="1393915"/>
            <a:ext cx="0" cy="681006"/>
          </a:xfrm>
          <a:prstGeom prst="line">
            <a:avLst/>
          </a:prstGeom>
          <a:ln w="857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0CCAE5CA-75C8-22B6-3203-BAB67EDB9F56}"/>
              </a:ext>
            </a:extLst>
          </p:cNvPr>
          <p:cNvSpPr txBox="1"/>
          <p:nvPr/>
        </p:nvSpPr>
        <p:spPr>
          <a:xfrm>
            <a:off x="642939" y="651469"/>
            <a:ext cx="1762122" cy="76944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Apple Color Emoji" pitchFamily="2" charset="0"/>
                <a:cs typeface="Al Nile" pitchFamily="2" charset="-78"/>
              </a:rPr>
              <a:t>6H30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4A4BEE3-869B-E5F0-06A8-65312DEB59FC}"/>
              </a:ext>
            </a:extLst>
          </p:cNvPr>
          <p:cNvSpPr txBox="1"/>
          <p:nvPr/>
        </p:nvSpPr>
        <p:spPr>
          <a:xfrm>
            <a:off x="9703531" y="633542"/>
            <a:ext cx="1762122" cy="76944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Apple Color Emoji" pitchFamily="2" charset="0"/>
                <a:cs typeface="Al Nile" pitchFamily="2" charset="-78"/>
              </a:rPr>
              <a:t>8H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E3124BD-620B-3CBE-A459-ECFF1A286112}"/>
              </a:ext>
            </a:extLst>
          </p:cNvPr>
          <p:cNvSpPr txBox="1"/>
          <p:nvPr/>
        </p:nvSpPr>
        <p:spPr>
          <a:xfrm>
            <a:off x="7473984" y="619632"/>
            <a:ext cx="1762122" cy="76944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Apple Color Emoji" pitchFamily="2" charset="0"/>
                <a:cs typeface="Al Nile" pitchFamily="2" charset="-78"/>
              </a:rPr>
              <a:t>7H45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F5A4594-AF61-990E-3F97-375D2B45730F}"/>
              </a:ext>
            </a:extLst>
          </p:cNvPr>
          <p:cNvSpPr txBox="1"/>
          <p:nvPr/>
        </p:nvSpPr>
        <p:spPr>
          <a:xfrm>
            <a:off x="3187603" y="637520"/>
            <a:ext cx="1762122" cy="76944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Apple Color Emoji" pitchFamily="2" charset="0"/>
                <a:cs typeface="Al Nile" pitchFamily="2" charset="-78"/>
              </a:rPr>
              <a:t>7H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96086BC-343E-CD44-49FC-59C4551E11C9}"/>
              </a:ext>
            </a:extLst>
          </p:cNvPr>
          <p:cNvSpPr/>
          <p:nvPr/>
        </p:nvSpPr>
        <p:spPr>
          <a:xfrm>
            <a:off x="2659695" y="3215561"/>
            <a:ext cx="2931505" cy="3345646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fr-BE" sz="2000" b="1" i="0" u="none" strike="noStrike" dirty="0">
              <a:solidFill>
                <a:srgbClr val="F9DFAD"/>
              </a:solidFill>
              <a:effectLst/>
              <a:latin typeface="Didact Gothic" pitchFamily="2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Ouverture des dépôts SNJ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400" b="1" u="sng" dirty="0">
                <a:solidFill>
                  <a:srgbClr val="F9DFAD"/>
                </a:solidFill>
                <a:latin typeface="Didact Gothic" pitchFamily="2" charset="0"/>
              </a:rPr>
              <a:t>ET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7:00 à</a:t>
            </a:r>
            <a:r>
              <a:rPr lang="fr-BE" sz="2000" b="0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 </a:t>
            </a: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7:30 Ouverture du local de l’Annonciation pour récupérer les </a:t>
            </a:r>
            <a:r>
              <a:rPr lang="fr-BE" sz="2000" b="1" i="0" u="none" strike="noStrike" dirty="0" err="1">
                <a:solidFill>
                  <a:srgbClr val="F9DFAD"/>
                </a:solidFill>
                <a:effectLst/>
                <a:latin typeface="Didact Gothic" pitchFamily="2" charset="0"/>
              </a:rPr>
              <a:t>folklos</a:t>
            </a: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. </a:t>
            </a:r>
            <a:endParaRPr lang="fr-BE" sz="2000" b="0" dirty="0">
              <a:solidFill>
                <a:srgbClr val="F9DFAD"/>
              </a:solidFill>
              <a:effectLst/>
              <a:latin typeface="Didact Gothic" pitchFamily="2" charset="0"/>
            </a:endParaRPr>
          </a:p>
          <a:p>
            <a:pPr algn="ctr" rtl="0">
              <a:spcBef>
                <a:spcPts val="1600"/>
              </a:spcBef>
              <a:spcAft>
                <a:spcPts val="0"/>
              </a:spcAft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. </a:t>
            </a:r>
            <a:endParaRPr lang="fr-FR" sz="2800" b="1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8012CFC-B2F4-DF84-AC31-7FBA0259B2FC}"/>
              </a:ext>
            </a:extLst>
          </p:cNvPr>
          <p:cNvSpPr/>
          <p:nvPr/>
        </p:nvSpPr>
        <p:spPr>
          <a:xfrm>
            <a:off x="6980481" y="3215561"/>
            <a:ext cx="2696305" cy="3303000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Fermeture de la barrière IN (av. de Diane)</a:t>
            </a:r>
            <a:endParaRPr lang="fr-BE" sz="2000" b="0" dirty="0">
              <a:solidFill>
                <a:srgbClr val="F9DFAD"/>
              </a:solidFill>
              <a:effectLst/>
              <a:latin typeface="Didact Gothic" pitchFamily="2" charset="0"/>
            </a:endParaRPr>
          </a:p>
          <a:p>
            <a:pPr algn="ctr" rtl="0">
              <a:spcBef>
                <a:spcPts val="1600"/>
              </a:spcBef>
              <a:spcAft>
                <a:spcPts val="1600"/>
              </a:spcAft>
            </a:pPr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Plus AUCUN véhicule ne rentre sur le circuit</a:t>
            </a:r>
            <a:endParaRPr lang="fr-FR" sz="2000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6D321BD-B819-3250-7D8D-6D35C74DBCC8}"/>
              </a:ext>
            </a:extLst>
          </p:cNvPr>
          <p:cNvSpPr/>
          <p:nvPr/>
        </p:nvSpPr>
        <p:spPr>
          <a:xfrm>
            <a:off x="4924407" y="3195145"/>
            <a:ext cx="2608595" cy="3262168"/>
          </a:xfrm>
          <a:prstGeom prst="ellipse">
            <a:avLst/>
          </a:prstGeom>
          <a:solidFill>
            <a:srgbClr val="164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b="1" i="0" u="none" strike="noStrike" dirty="0">
                <a:solidFill>
                  <a:srgbClr val="F9DFAD"/>
                </a:solidFill>
                <a:effectLst/>
                <a:latin typeface="Didact Gothic" pitchFamily="2" charset="0"/>
              </a:rPr>
              <a:t>Contrôle Technique vélos classiques + sceller les puces (TOUS)</a:t>
            </a:r>
            <a:endParaRPr lang="fr-FR" sz="2000" dirty="0"/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83EBEDB0-CFE8-247A-6DB8-CB8D9092E0C7}"/>
              </a:ext>
            </a:extLst>
          </p:cNvPr>
          <p:cNvCxnSpPr>
            <a:cxnSpLocks/>
          </p:cNvCxnSpPr>
          <p:nvPr/>
        </p:nvCxnSpPr>
        <p:spPr>
          <a:xfrm flipV="1">
            <a:off x="6229614" y="1402983"/>
            <a:ext cx="0" cy="681006"/>
          </a:xfrm>
          <a:prstGeom prst="line">
            <a:avLst/>
          </a:prstGeom>
          <a:ln w="8572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97664717-7ED2-01F7-B453-5A529054006B}"/>
              </a:ext>
            </a:extLst>
          </p:cNvPr>
          <p:cNvSpPr txBox="1"/>
          <p:nvPr/>
        </p:nvSpPr>
        <p:spPr>
          <a:xfrm>
            <a:off x="5347643" y="633542"/>
            <a:ext cx="1762122" cy="769441"/>
          </a:xfrm>
          <a:prstGeom prst="rect">
            <a:avLst/>
          </a:prstGeom>
          <a:solidFill>
            <a:srgbClr val="1641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Apple Color Emoji" pitchFamily="2" charset="0"/>
                <a:cs typeface="Al Nile" pitchFamily="2" charset="-78"/>
              </a:rPr>
              <a:t>7H30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1FAF2FB-2E97-C48F-FEAF-0F597F8B14A3}"/>
              </a:ext>
            </a:extLst>
          </p:cNvPr>
          <p:cNvSpPr txBox="1"/>
          <p:nvPr/>
        </p:nvSpPr>
        <p:spPr>
          <a:xfrm>
            <a:off x="3137544" y="2211014"/>
            <a:ext cx="4606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16411B"/>
                </a:solidFill>
                <a:ea typeface="Apple Color Emoji" pitchFamily="2" charset="0"/>
                <a:cs typeface="Al Nile" pitchFamily="2" charset="-78"/>
              </a:rPr>
              <a:t>SAMEDI 29/03</a:t>
            </a:r>
          </a:p>
        </p:txBody>
      </p:sp>
    </p:spTree>
    <p:extLst>
      <p:ext uri="{BB962C8B-B14F-4D97-AF65-F5344CB8AC3E}">
        <p14:creationId xmlns:p14="http://schemas.microsoft.com/office/powerpoint/2010/main" val="4622949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12761</TotalTime>
  <Words>2627</Words>
  <Application>Microsoft Office PowerPoint</Application>
  <PresentationFormat>Grand écran</PresentationFormat>
  <Paragraphs>477</Paragraphs>
  <Slides>46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Thème Office</vt:lpstr>
      <vt:lpstr> </vt:lpstr>
      <vt:lpstr> </vt:lpstr>
      <vt:lpstr> </vt:lpstr>
      <vt:lpstr> </vt:lpstr>
      <vt:lpstr> </vt:lpstr>
      <vt:lpstr> </vt:lpstr>
      <vt:lpstr> </vt:lpstr>
      <vt:lpstr> </vt:lpstr>
      <vt:lpstr> @</vt:lpstr>
      <vt:lpstr> @</vt:lpstr>
      <vt:lpstr> @</vt:lpstr>
      <vt:lpstr> 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🎤</vt:lpstr>
      <vt:lpstr>Présentation PowerPoint</vt:lpstr>
      <vt:lpstr> 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Giulia Kools</dc:creator>
  <cp:lastModifiedBy>Lou Faelens</cp:lastModifiedBy>
  <cp:revision>20</cp:revision>
  <dcterms:created xsi:type="dcterms:W3CDTF">2025-02-06T11:45:14Z</dcterms:created>
  <dcterms:modified xsi:type="dcterms:W3CDTF">2025-03-06T08:49:00Z</dcterms:modified>
</cp:coreProperties>
</file>